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99"/>
  </p:notesMasterIdLst>
  <p:sldIdLst>
    <p:sldId id="257" r:id="rId2"/>
    <p:sldId id="295" r:id="rId3"/>
    <p:sldId id="258" r:id="rId4"/>
    <p:sldId id="336" r:id="rId5"/>
    <p:sldId id="337" r:id="rId6"/>
    <p:sldId id="343" r:id="rId7"/>
    <p:sldId id="338" r:id="rId8"/>
    <p:sldId id="394" r:id="rId9"/>
    <p:sldId id="411" r:id="rId10"/>
    <p:sldId id="339" r:id="rId11"/>
    <p:sldId id="340" r:id="rId12"/>
    <p:sldId id="341" r:id="rId13"/>
    <p:sldId id="349" r:id="rId14"/>
    <p:sldId id="350" r:id="rId15"/>
    <p:sldId id="342" r:id="rId16"/>
    <p:sldId id="344" r:id="rId17"/>
    <p:sldId id="345" r:id="rId18"/>
    <p:sldId id="346" r:id="rId19"/>
    <p:sldId id="259" r:id="rId20"/>
    <p:sldId id="348" r:id="rId21"/>
    <p:sldId id="347" r:id="rId22"/>
    <p:sldId id="372" r:id="rId23"/>
    <p:sldId id="352" r:id="rId24"/>
    <p:sldId id="381" r:id="rId25"/>
    <p:sldId id="403" r:id="rId26"/>
    <p:sldId id="409" r:id="rId27"/>
    <p:sldId id="404" r:id="rId28"/>
    <p:sldId id="405" r:id="rId29"/>
    <p:sldId id="360" r:id="rId30"/>
    <p:sldId id="406" r:id="rId31"/>
    <p:sldId id="410" r:id="rId32"/>
    <p:sldId id="407" r:id="rId33"/>
    <p:sldId id="408" r:id="rId34"/>
    <p:sldId id="351" r:id="rId35"/>
    <p:sldId id="358" r:id="rId36"/>
    <p:sldId id="353" r:id="rId37"/>
    <p:sldId id="355" r:id="rId38"/>
    <p:sldId id="357" r:id="rId39"/>
    <p:sldId id="359" r:id="rId40"/>
    <p:sldId id="426" r:id="rId41"/>
    <p:sldId id="427" r:id="rId42"/>
    <p:sldId id="428" r:id="rId43"/>
    <p:sldId id="429" r:id="rId44"/>
    <p:sldId id="335" r:id="rId45"/>
    <p:sldId id="371" r:id="rId46"/>
    <p:sldId id="354" r:id="rId47"/>
    <p:sldId id="361" r:id="rId48"/>
    <p:sldId id="412" r:id="rId49"/>
    <p:sldId id="362" r:id="rId50"/>
    <p:sldId id="363" r:id="rId51"/>
    <p:sldId id="364" r:id="rId52"/>
    <p:sldId id="365" r:id="rId53"/>
    <p:sldId id="366" r:id="rId54"/>
    <p:sldId id="386" r:id="rId55"/>
    <p:sldId id="367" r:id="rId56"/>
    <p:sldId id="368" r:id="rId57"/>
    <p:sldId id="369" r:id="rId58"/>
    <p:sldId id="370" r:id="rId59"/>
    <p:sldId id="374" r:id="rId60"/>
    <p:sldId id="378" r:id="rId61"/>
    <p:sldId id="375" r:id="rId62"/>
    <p:sldId id="379" r:id="rId63"/>
    <p:sldId id="376" r:id="rId64"/>
    <p:sldId id="377" r:id="rId65"/>
    <p:sldId id="380" r:id="rId66"/>
    <p:sldId id="382" r:id="rId67"/>
    <p:sldId id="383" r:id="rId68"/>
    <p:sldId id="384" r:id="rId69"/>
    <p:sldId id="385" r:id="rId70"/>
    <p:sldId id="387" r:id="rId71"/>
    <p:sldId id="388" r:id="rId72"/>
    <p:sldId id="389" r:id="rId73"/>
    <p:sldId id="391" r:id="rId74"/>
    <p:sldId id="392" r:id="rId75"/>
    <p:sldId id="390" r:id="rId76"/>
    <p:sldId id="393" r:id="rId77"/>
    <p:sldId id="398" r:id="rId78"/>
    <p:sldId id="396" r:id="rId79"/>
    <p:sldId id="399" r:id="rId80"/>
    <p:sldId id="400" r:id="rId81"/>
    <p:sldId id="401" r:id="rId82"/>
    <p:sldId id="413" r:id="rId83"/>
    <p:sldId id="414" r:id="rId84"/>
    <p:sldId id="416" r:id="rId85"/>
    <p:sldId id="415" r:id="rId86"/>
    <p:sldId id="417" r:id="rId87"/>
    <p:sldId id="402" r:id="rId88"/>
    <p:sldId id="418" r:id="rId89"/>
    <p:sldId id="419" r:id="rId90"/>
    <p:sldId id="420" r:id="rId91"/>
    <p:sldId id="421" r:id="rId92"/>
    <p:sldId id="423" r:id="rId93"/>
    <p:sldId id="425" r:id="rId94"/>
    <p:sldId id="424" r:id="rId95"/>
    <p:sldId id="333" r:id="rId96"/>
    <p:sldId id="332" r:id="rId97"/>
    <p:sldId id="334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13/2/2014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February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February 13,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pgtools.org/" TargetMode="External"/><Relationship Id="rId2" Type="http://schemas.openxmlformats.org/officeDocument/2006/relationships/hyperlink" Target="http://gpg4win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flowers@security-class.g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igmail.net/" TargetMode="External"/><Relationship Id="rId2" Type="http://schemas.openxmlformats.org/officeDocument/2006/relationships/hyperlink" Target="http://www.mozilla.org/thunderbir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ionyziz.com/gp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dionyziz@gmail.com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 &amp;</a:t>
            </a:r>
            <a:r>
              <a:rPr lang="el-GR" dirty="0" smtClean="0"/>
              <a:t> 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Π</a:t>
            </a:r>
            <a:r>
              <a:rPr lang="el-GR" dirty="0"/>
              <a:t>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 χρησιμοποιούμε το σύστημα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Γρήγορη</a:t>
            </a:r>
          </a:p>
          <a:p>
            <a:r>
              <a:rPr lang="el-GR" dirty="0" smtClean="0"/>
              <a:t>Για κρυπτογράφηση σε σκληρούς δίσκους</a:t>
            </a:r>
          </a:p>
          <a:p>
            <a:r>
              <a:rPr lang="el-GR" dirty="0" smtClean="0"/>
              <a:t>Για κρυπτογράφηση πολλών δεδομένων στο δίκτυο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Προβλήματα συμμετρικής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ζεύγος ανθρώπων χρειάζεται ένα κλειδί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άνθρωποι </a:t>
            </a:r>
            <a:r>
              <a:rPr lang="el-GR" dirty="0" smtClean="0">
                <a:sym typeface="Wingdings" panose="05000000000000000000" pitchFamily="2" charset="2"/>
              </a:rPr>
              <a:t> ~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l-GR" dirty="0" smtClean="0">
                <a:sym typeface="Wingdings" panose="05000000000000000000" pitchFamily="2" charset="2"/>
              </a:rPr>
              <a:t>κλειδιά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Τα κλειδιά πρέπει να μείνουν μυστικά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Κάπως πρέπει να τα ανταλλάξουν</a:t>
            </a:r>
          </a:p>
          <a:p>
            <a:endParaRPr lang="el-G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Νέα ιδέα:</a:t>
            </a:r>
          </a:p>
          <a:p>
            <a:pPr lvl="1"/>
            <a:r>
              <a:rPr lang="el-GR" dirty="0" smtClean="0"/>
              <a:t>Κάθε 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Αρχή </a:t>
            </a:r>
            <a:r>
              <a:rPr lang="el-GR" dirty="0" smtClean="0"/>
              <a:t>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</a:t>
            </a:r>
            <a:r>
              <a:rPr lang="el-GR" b="1" dirty="0" smtClean="0"/>
              <a:t>με το δημόσιο κλειδί του </a:t>
            </a:r>
            <a:r>
              <a:rPr lang="en-US" b="1" dirty="0" smtClean="0"/>
              <a:t>Bob</a:t>
            </a:r>
            <a:endParaRPr lang="el-GR" b="1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</a:t>
            </a:r>
            <a:r>
              <a:rPr lang="el-GR" b="1" dirty="0" smtClean="0"/>
              <a:t>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3931920" cy="639762"/>
          </a:xfrm>
        </p:spPr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Γρήγορη απόδοση</a:t>
            </a:r>
          </a:p>
          <a:p>
            <a:r>
              <a:rPr lang="el-GR" dirty="0" smtClean="0"/>
              <a:t>Μοιρασμένο μυστικό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Δυσκολία ανταλλαγής κλειδιών</a:t>
            </a:r>
            <a:endParaRPr lang="el-G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836712"/>
            <a:ext cx="3931920" cy="639762"/>
          </a:xfrm>
        </p:spPr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l-G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Αργή απόδοση</a:t>
            </a:r>
          </a:p>
          <a:p>
            <a:r>
              <a:rPr lang="el-GR" dirty="0" smtClean="0"/>
              <a:t>Ο καθένας έχει το δικό του ζεύγος κλειδιών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Δεν υπάρχει ανάγκη ανταλλαγής κλειδ</a:t>
            </a:r>
            <a:r>
              <a:rPr lang="el-GR" dirty="0"/>
              <a:t>ι</a:t>
            </a:r>
            <a:r>
              <a:rPr lang="el-GR" dirty="0" smtClean="0"/>
              <a:t>ών</a:t>
            </a:r>
          </a:p>
        </p:txBody>
      </p:sp>
    </p:spTree>
    <p:extLst>
      <p:ext uri="{BB962C8B-B14F-4D97-AF65-F5344CB8AC3E}">
        <p14:creationId xmlns:p14="http://schemas.microsoft.com/office/powerpoint/2010/main" val="18869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κρυπτογραφία</a:t>
            </a:r>
          </a:p>
          <a:p>
            <a:r>
              <a:rPr lang="el-GR" dirty="0" smtClean="0"/>
              <a:t>Έννοιες </a:t>
            </a:r>
            <a:r>
              <a:rPr lang="el-GR" dirty="0"/>
              <a:t>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l-GR" dirty="0" smtClean="0"/>
              <a:t>GPG</a:t>
            </a:r>
            <a:endParaRPr lang="en-US" dirty="0" smtClean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/>
              <a:t>Κρυπτογραφημένο </a:t>
            </a:r>
            <a:r>
              <a:rPr lang="el-GR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20688"/>
            <a:ext cx="3744416" cy="5367521"/>
          </a:xfrm>
        </p:spPr>
      </p:pic>
      <p:sp>
        <p:nvSpPr>
          <p:cNvPr id="5" name="TextBox 4"/>
          <p:cNvSpPr txBox="1"/>
          <p:nvPr/>
        </p:nvSpPr>
        <p:spPr>
          <a:xfrm>
            <a:off x="3167844" y="598820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 Zimmermann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--gen-key</a:t>
            </a:r>
          </a:p>
          <a:p>
            <a:pPr lvl="1"/>
            <a:r>
              <a:rPr lang="el-GR" dirty="0" smtClean="0"/>
              <a:t>Δημιουργεί ένα ζεύγος δημόσιου/ιδιωτικού κλειδιού</a:t>
            </a:r>
            <a:endParaRPr lang="en-US" dirty="0" smtClean="0"/>
          </a:p>
          <a:p>
            <a:r>
              <a:rPr lang="el-GR" dirty="0" smtClean="0"/>
              <a:t>Το δημόσιο κλειδί αποθηκεύεται στον υπολογιστή σας</a:t>
            </a:r>
            <a:endParaRPr lang="en-US" dirty="0" smtClean="0"/>
          </a:p>
          <a:p>
            <a:r>
              <a:rPr lang="el-GR" dirty="0" smtClean="0"/>
              <a:t>Καλές πρακτικές:</a:t>
            </a:r>
          </a:p>
          <a:p>
            <a:pPr lvl="1"/>
            <a:r>
              <a:rPr lang="el-GR" dirty="0" smtClean="0"/>
              <a:t>4096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RSA/RSA</a:t>
            </a:r>
          </a:p>
          <a:p>
            <a:r>
              <a:rPr lang="el-GR" dirty="0" smtClean="0"/>
              <a:t>Χρησιμοποιείστε το πραγματικό σας όνομα</a:t>
            </a:r>
          </a:p>
          <a:p>
            <a:r>
              <a:rPr lang="el-GR" dirty="0" smtClean="0"/>
              <a:t>Χρησιμοποιείστε το προσώπικό σας </a:t>
            </a:r>
            <a:r>
              <a:rPr lang="en-US" dirty="0" smtClean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2363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Προστατεύει το κλειδί σας</a:t>
            </a:r>
          </a:p>
          <a:p>
            <a:r>
              <a:rPr lang="el-GR" dirty="0" smtClean="0"/>
              <a:t>Το </a:t>
            </a:r>
            <a:r>
              <a:rPr lang="el-GR" b="1" dirty="0" smtClean="0"/>
              <a:t>ιδιωτικό</a:t>
            </a:r>
            <a:r>
              <a:rPr lang="el-GR" dirty="0" smtClean="0"/>
              <a:t> σας κλειδί κρυπτογραφείται με συμμετρική κρυπτογραφία χρησιμοποιώντας την ως μυστικό συμμετρικό κλειδί πριν αποθηκευθεί στο δίσκο</a:t>
            </a:r>
          </a:p>
          <a:p>
            <a:r>
              <a:rPr lang="el-GR" dirty="0" smtClean="0"/>
              <a:t>Σας ζητείται πριν τη χρήση του ιδιωτικού σας κλειδιού</a:t>
            </a:r>
          </a:p>
          <a:p>
            <a:r>
              <a:rPr lang="el-GR" dirty="0"/>
              <a:t>Χρησιμοποιείστε ένα δυνατό </a:t>
            </a:r>
            <a:r>
              <a:rPr lang="en-US" dirty="0"/>
              <a:t>passphrase</a:t>
            </a:r>
          </a:p>
          <a:p>
            <a:pPr lvl="1"/>
            <a:r>
              <a:rPr lang="el-GR" dirty="0"/>
              <a:t>Τουλάχιστον 20 χαρακτήρες</a:t>
            </a:r>
          </a:p>
          <a:p>
            <a:pPr lvl="1"/>
            <a:r>
              <a:rPr lang="el-GR" dirty="0"/>
              <a:t>Χρησιμοποιείστε κάποια φράση</a:t>
            </a:r>
            <a:endParaRPr lang="en-US" dirty="0"/>
          </a:p>
          <a:p>
            <a:r>
              <a:rPr lang="el-GR" dirty="0" smtClean="0"/>
              <a:t>Είστε υπεύθυνοι για το κλειδί σας!</a:t>
            </a:r>
          </a:p>
          <a:p>
            <a:r>
              <a:rPr lang="el-GR" dirty="0" smtClean="0"/>
              <a:t>Δεν υπάρχει </a:t>
            </a:r>
            <a:r>
              <a:rPr lang="en-US" dirty="0" smtClean="0"/>
              <a:t>“forgot password”</a:t>
            </a:r>
            <a:endParaRPr lang="el-GR" dirty="0"/>
          </a:p>
          <a:p>
            <a:pPr lvl="1"/>
            <a:r>
              <a:rPr lang="el-GR" dirty="0" smtClean="0"/>
              <a:t>Αποθηκεύεται στον υπολογιστή σας</a:t>
            </a:r>
          </a:p>
          <a:p>
            <a:pPr lvl="1"/>
            <a:r>
              <a:rPr lang="el-GR" dirty="0" smtClean="0"/>
              <a:t>Κανένας άλλος δεν έχει πρόσβαση σ’ αυτό</a:t>
            </a:r>
          </a:p>
        </p:txBody>
      </p:sp>
    </p:spTree>
    <p:extLst>
      <p:ext uri="{BB962C8B-B14F-4D97-AF65-F5344CB8AC3E}">
        <p14:creationId xmlns:p14="http://schemas.microsoft.com/office/powerpoint/2010/main" val="20018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70" y="3200842"/>
            <a:ext cx="6250660" cy="4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Τύπος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Δύο τύποι κλειδιών</a:t>
            </a:r>
            <a:endParaRPr lang="en-US" dirty="0" smtClean="0"/>
          </a:p>
          <a:p>
            <a:r>
              <a:rPr lang="en-US" dirty="0" smtClean="0"/>
              <a:t>DSA / </a:t>
            </a:r>
            <a:r>
              <a:rPr lang="en-US" dirty="0" err="1" smtClean="0"/>
              <a:t>Elgamal</a:t>
            </a:r>
            <a:endParaRPr lang="en-US" dirty="0" smtClean="0"/>
          </a:p>
          <a:p>
            <a:pPr lvl="1"/>
            <a:r>
              <a:rPr lang="el-GR" dirty="0" smtClean="0"/>
              <a:t>Πρόβλημα διακριτού λογαρίθμου</a:t>
            </a:r>
          </a:p>
          <a:p>
            <a:r>
              <a:rPr lang="en-US" dirty="0" smtClean="0"/>
              <a:t>RSA / RSA</a:t>
            </a:r>
          </a:p>
          <a:p>
            <a:pPr lvl="1"/>
            <a:r>
              <a:rPr lang="en-US" dirty="0" err="1" smtClean="0"/>
              <a:t>Rivest</a:t>
            </a:r>
            <a:r>
              <a:rPr lang="en-US" dirty="0" smtClean="0"/>
              <a:t> - Shamir - </a:t>
            </a:r>
            <a:r>
              <a:rPr lang="en-US" dirty="0" err="1" smtClean="0"/>
              <a:t>Adleman</a:t>
            </a:r>
            <a:endParaRPr lang="el-GR" dirty="0" smtClean="0"/>
          </a:p>
          <a:p>
            <a:pPr lvl="1"/>
            <a:r>
              <a:rPr lang="el-GR" dirty="0" smtClean="0"/>
              <a:t>Πρόβλημα παραγοντοποίησης ημιπρώτων</a:t>
            </a:r>
            <a:endParaRPr lang="en-US" dirty="0" smtClean="0"/>
          </a:p>
          <a:p>
            <a:pPr lvl="1"/>
            <a:r>
              <a:rPr lang="el-GR" dirty="0" smtClean="0"/>
              <a:t>Συνήθως το προτιμάμε</a:t>
            </a:r>
            <a:endParaRPr lang="en-US" dirty="0" smtClean="0"/>
          </a:p>
          <a:p>
            <a:pPr lvl="1"/>
            <a:r>
              <a:rPr lang="el-GR" dirty="0" smtClean="0"/>
              <a:t>Μέγεθος από 1024 έως 8192</a:t>
            </a:r>
          </a:p>
          <a:p>
            <a:pPr lvl="1"/>
            <a:r>
              <a:rPr lang="el-GR" dirty="0" smtClean="0"/>
              <a:t>1024 </a:t>
            </a:r>
            <a:r>
              <a:rPr lang="el-GR" dirty="0" smtClean="0">
                <a:sym typeface="Wingdings" panose="05000000000000000000" pitchFamily="2" charset="2"/>
              </a:rPr>
              <a:t> Ανασφαλές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2048  Μάλλον ασφαλές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4096  Ασφαλές, προτιμήστε το</a:t>
            </a:r>
          </a:p>
          <a:p>
            <a:pPr lvl="1"/>
            <a:r>
              <a:rPr lang="el-GR" dirty="0" smtClean="0">
                <a:sym typeface="Wingdings" panose="05000000000000000000" pitchFamily="2" charset="2"/>
              </a:rPr>
              <a:t>8192  Ασφαλές, αλλά όχι ακόμη συμβατό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24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842815" cy="23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6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8" y="2852936"/>
            <a:ext cx="850270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Ημερομηνία λήξης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Καλή πρακτική: Λήξη σε 1 έτος</a:t>
            </a:r>
            <a:endParaRPr lang="en-US" dirty="0" smtClean="0"/>
          </a:p>
          <a:p>
            <a:pPr lvl="1"/>
            <a:r>
              <a:rPr lang="el-GR" dirty="0" smtClean="0"/>
              <a:t>Σε περίπτωση θανάτου, μη διαθεσιμότητας κ.ό.κ.</a:t>
            </a:r>
          </a:p>
          <a:p>
            <a:r>
              <a:rPr lang="el-GR" dirty="0" smtClean="0"/>
              <a:t>Ο ιδιοκτήτης του κλειδιού μπορεί να το ανανεώσει</a:t>
            </a:r>
            <a:endParaRPr lang="en-US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--edit-key F44EAFF8</a:t>
            </a:r>
            <a:endParaRPr lang="el-GR" dirty="0" smtClean="0"/>
          </a:p>
          <a:p>
            <a:r>
              <a:rPr lang="el-GR" dirty="0" smtClean="0"/>
              <a:t>Προσθέστε στο ημερολόγιό σας να το ανανεώσετε</a:t>
            </a:r>
          </a:p>
        </p:txBody>
      </p:sp>
    </p:spTree>
    <p:extLst>
      <p:ext uri="{BB962C8B-B14F-4D97-AF65-F5344CB8AC3E}">
        <p14:creationId xmlns:p14="http://schemas.microsoft.com/office/powerpoint/2010/main" val="1857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GPG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Linux,</a:t>
            </a:r>
            <a:r>
              <a:rPr lang="el-GR" dirty="0" smtClean="0"/>
              <a:t> το έχετε ήδη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Windows, Gpg4win:</a:t>
            </a:r>
          </a:p>
          <a:p>
            <a:pPr lvl="2"/>
            <a:r>
              <a:rPr lang="en-US" dirty="0">
                <a:hlinkClick r:id="rId2"/>
              </a:rPr>
              <a:t>http://gpg4win.org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GPG Suite:</a:t>
            </a:r>
          </a:p>
          <a:p>
            <a:pPr lvl="2"/>
            <a:r>
              <a:rPr lang="en-US" dirty="0">
                <a:hlinkClick r:id="rId3"/>
              </a:rPr>
              <a:t>https://gpgtools.org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0" y="1772816"/>
            <a:ext cx="8422879" cy="3312368"/>
          </a:xfrm>
        </p:spPr>
      </p:pic>
    </p:spTree>
    <p:extLst>
      <p:ext uri="{BB962C8B-B14F-4D97-AF65-F5344CB8AC3E}">
        <p14:creationId xmlns:p14="http://schemas.microsoft.com/office/powerpoint/2010/main" val="90775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Προσωπικές πληροφορίες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Όνομα και επώνυμο</a:t>
            </a:r>
          </a:p>
          <a:p>
            <a:r>
              <a:rPr lang="en-US" dirty="0" smtClean="0"/>
              <a:t>E-mail</a:t>
            </a:r>
          </a:p>
          <a:p>
            <a:r>
              <a:rPr lang="el-GR" dirty="0" smtClean="0"/>
              <a:t>Προτιμήστε να χρησιμοποιήσετε:</a:t>
            </a:r>
          </a:p>
          <a:p>
            <a:pPr lvl="1"/>
            <a:r>
              <a:rPr lang="el-GR" dirty="0" smtClean="0"/>
              <a:t>Τα πλήρη πραγματικά σας στοιχεία</a:t>
            </a:r>
          </a:p>
          <a:p>
            <a:pPr lvl="1"/>
            <a:r>
              <a:rPr lang="el-GR" dirty="0" smtClean="0"/>
              <a:t>Το προσωπικό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  <a:endParaRPr lang="en-US" dirty="0" smtClean="0"/>
          </a:p>
          <a:p>
            <a:r>
              <a:rPr lang="el-GR" dirty="0" smtClean="0"/>
              <a:t>Το όνομά σας θα χρησιμοποιείται για να υπογράφετε ψηφιακά, γι’αυτό πρέπει να είναι το πραγματικό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638297" cy="27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" y="2891576"/>
            <a:ext cx="8935666" cy="1074847"/>
          </a:xfrm>
        </p:spPr>
      </p:pic>
    </p:spTree>
    <p:extLst>
      <p:ext uri="{BB962C8B-B14F-4D97-AF65-F5344CB8AC3E}">
        <p14:creationId xmlns:p14="http://schemas.microsoft.com/office/powerpoint/2010/main" val="7180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1585170" cy="7245424"/>
          </a:xfrm>
        </p:spPr>
      </p:pic>
    </p:spTree>
    <p:extLst>
      <p:ext uri="{BB962C8B-B14F-4D97-AF65-F5344CB8AC3E}">
        <p14:creationId xmlns:p14="http://schemas.microsoft.com/office/powerpoint/2010/main" val="2127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Πληροφορίες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Όνομα και επώνυμο</a:t>
            </a:r>
          </a:p>
          <a:p>
            <a:r>
              <a:rPr lang="el-GR" dirty="0" smtClean="0"/>
              <a:t>Διεύθυνση </a:t>
            </a:r>
            <a:r>
              <a:rPr lang="en-US" dirty="0" smtClean="0"/>
              <a:t>e-mail</a:t>
            </a:r>
          </a:p>
          <a:p>
            <a:r>
              <a:rPr lang="el-GR" dirty="0" smtClean="0"/>
              <a:t>Τύπος </a:t>
            </a:r>
            <a:r>
              <a:rPr lang="en-US" dirty="0" smtClean="0"/>
              <a:t>(RSA) </a:t>
            </a:r>
            <a:r>
              <a:rPr lang="el-GR" dirty="0" smtClean="0"/>
              <a:t>και μέγεθος </a:t>
            </a:r>
            <a:r>
              <a:rPr lang="en-US" dirty="0" smtClean="0"/>
              <a:t>(4096 bits)</a:t>
            </a:r>
          </a:p>
          <a:p>
            <a:r>
              <a:rPr lang="el-GR" dirty="0" smtClean="0"/>
              <a:t>Αποτύπωμα</a:t>
            </a:r>
          </a:p>
          <a:p>
            <a:pPr lvl="1"/>
            <a:r>
              <a:rPr lang="el-GR" dirty="0" smtClean="0"/>
              <a:t>Μοναδικό για κάθε κλειδί</a:t>
            </a:r>
          </a:p>
          <a:p>
            <a:pPr lvl="1"/>
            <a:r>
              <a:rPr lang="el-GR" dirty="0" smtClean="0"/>
              <a:t>Δεν μπορεί να το μιμηθεί κάποιος</a:t>
            </a:r>
          </a:p>
          <a:p>
            <a:r>
              <a:rPr lang="el-GR" dirty="0" smtClean="0"/>
              <a:t>Αναγνωριστικό</a:t>
            </a:r>
          </a:p>
          <a:p>
            <a:pPr lvl="1"/>
            <a:r>
              <a:rPr lang="el-GR" dirty="0" smtClean="0"/>
              <a:t>Τα τελευταία 8 ψηφία του αποτυπώματος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7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--list-secret-keys</a:t>
            </a:r>
            <a:endParaRPr lang="el-GR" dirty="0" smtClean="0"/>
          </a:p>
          <a:p>
            <a:pPr lvl="1"/>
            <a:r>
              <a:rPr lang="el-GR" dirty="0" smtClean="0"/>
              <a:t>Εμφανίζει τα δημόσια κλειδιά για τα οποία υπάρχουν ιδιωτικά αποθηκευμένα τοπικά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--fingerprint --list-secret-keys</a:t>
            </a:r>
          </a:p>
          <a:p>
            <a:pPr lvl="1"/>
            <a:r>
              <a:rPr lang="el-GR" dirty="0" smtClean="0"/>
              <a:t>...μαζί με τα αποτυπώματά τους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539552" y="980728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169443" y="1412776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0992" y="1916832"/>
            <a:ext cx="332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Τύπος κλειδιού: </a:t>
            </a:r>
            <a:r>
              <a:rPr lang="en-US" dirty="0" smtClean="0">
                <a:solidFill>
                  <a:schemeClr val="bg1"/>
                </a:solidFill>
              </a:rPr>
              <a:t>4096-bits RSA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1068432" y="980728"/>
            <a:ext cx="9832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07704" y="1374684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21007" y="1950748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Αναγνωριστικό κλειδιού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99392"/>
            <a:ext cx="16309373" cy="10369152"/>
          </a:xfrm>
        </p:spPr>
      </p:pic>
      <p:sp>
        <p:nvSpPr>
          <p:cNvPr id="5" name="Oval 4"/>
          <p:cNvSpPr/>
          <p:nvPr/>
        </p:nvSpPr>
        <p:spPr>
          <a:xfrm>
            <a:off x="2595488" y="1594884"/>
            <a:ext cx="550490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539217" y="2061287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52520" y="2637351"/>
            <a:ext cx="143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Αποτύπωμα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Μοιράζονται ένα </a:t>
            </a:r>
            <a:r>
              <a:rPr lang="el-GR" b="1" dirty="0" smtClean="0"/>
              <a:t>κοινό μυστικό κλειδί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κλειδί</a:t>
            </a:r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κλειδί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Ξεκλείδωτοι υπολογιστές;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 ξεχνάτε τον υπολογιστή σας ανοιχτό, είστε ανασφαλείς</a:t>
            </a:r>
          </a:p>
          <a:p>
            <a:pPr lvl="1"/>
            <a:r>
              <a:rPr lang="el-GR" dirty="0" smtClean="0"/>
              <a:t>...όσο καλή κρυπτογραφία και να κάνετε</a:t>
            </a:r>
          </a:p>
          <a:p>
            <a:r>
              <a:rPr lang="el-GR" b="1" dirty="0" smtClean="0"/>
              <a:t>Μην τους ξεχνάτε!</a:t>
            </a:r>
          </a:p>
        </p:txBody>
      </p:sp>
    </p:spTree>
    <p:extLst>
      <p:ext uri="{BB962C8B-B14F-4D97-AF65-F5344CB8AC3E}">
        <p14:creationId xmlns:p14="http://schemas.microsoft.com/office/powerpoint/2010/main" val="377409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64704"/>
            <a:ext cx="6120680" cy="55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3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0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Λουλούδια...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Αν κάποιος ξεχάσει ξεκλείδωτο τον υπολογιστή του</a:t>
            </a:r>
          </a:p>
          <a:p>
            <a:r>
              <a:rPr lang="el-GR" dirty="0" smtClean="0"/>
              <a:t>Στείλτε </a:t>
            </a:r>
            <a:r>
              <a:rPr lang="en-US" dirty="0" smtClean="0"/>
              <a:t>e-mail</a:t>
            </a:r>
            <a:r>
              <a:rPr lang="el-GR" dirty="0" smtClean="0"/>
              <a:t> από τον υπολογιστή του</a:t>
            </a:r>
          </a:p>
          <a:p>
            <a:pPr lvl="1"/>
            <a:r>
              <a:rPr lang="el-GR" dirty="0" smtClean="0"/>
              <a:t>Από το </a:t>
            </a:r>
            <a:r>
              <a:rPr lang="en-US" dirty="0" smtClean="0"/>
              <a:t>e-mail </a:t>
            </a:r>
            <a:r>
              <a:rPr lang="el-GR" dirty="0" smtClean="0"/>
              <a:t>του</a:t>
            </a:r>
          </a:p>
          <a:p>
            <a:pPr lvl="1"/>
            <a:r>
              <a:rPr lang="el-GR" dirty="0" smtClean="0"/>
              <a:t>Προς το </a:t>
            </a:r>
            <a:r>
              <a:rPr lang="en-US" dirty="0" smtClean="0"/>
              <a:t>e-mail </a:t>
            </a:r>
            <a:r>
              <a:rPr lang="el-GR" dirty="0" smtClean="0"/>
              <a:t>σου</a:t>
            </a:r>
            <a:endParaRPr lang="en-US" dirty="0" smtClean="0"/>
          </a:p>
          <a:p>
            <a:pPr lvl="1"/>
            <a:r>
              <a:rPr lang="el-GR" dirty="0" smtClean="0"/>
              <a:t>Κοινοποίηση</a:t>
            </a:r>
            <a:r>
              <a:rPr lang="en-US" dirty="0" smtClean="0"/>
              <a:t> </a:t>
            </a:r>
            <a:r>
              <a:rPr lang="el-GR" dirty="0" smtClean="0"/>
              <a:t>στο </a:t>
            </a:r>
            <a:r>
              <a:rPr lang="en-US" dirty="0" smtClean="0">
                <a:hlinkClick r:id="rId2"/>
              </a:rPr>
              <a:t>flowers@security-class.gr</a:t>
            </a:r>
            <a:endParaRPr lang="en-US" dirty="0" smtClean="0"/>
          </a:p>
          <a:p>
            <a:r>
              <a:rPr lang="el-GR" dirty="0" smtClean="0"/>
              <a:t>Τα θύματα φαίνονται στο:</a:t>
            </a:r>
          </a:p>
          <a:p>
            <a:pPr lvl="1"/>
            <a:r>
              <a:rPr lang="en-US" dirty="0" smtClean="0"/>
              <a:t>http://security-class.gr/flowers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3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</a:t>
            </a:r>
            <a:r>
              <a:rPr lang="en-US" dirty="0" smtClean="0"/>
              <a:t>Thunderbird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www.mozilla.org/thunderbird</a:t>
            </a:r>
            <a:endParaRPr lang="en-US" dirty="0" smtClean="0"/>
          </a:p>
          <a:p>
            <a:r>
              <a:rPr lang="el-GR" dirty="0" smtClean="0"/>
              <a:t>Εγκαταστήστε το για το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Κατεβάστε το </a:t>
            </a:r>
            <a:r>
              <a:rPr lang="en-US" dirty="0" err="1" smtClean="0"/>
              <a:t>Enigmail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www.enigmail.net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l-GR" dirty="0" smtClean="0"/>
              <a:t>που μας βοηθά να δημοσιεύουμε τα κλειδιά μας</a:t>
            </a:r>
          </a:p>
          <a:p>
            <a:r>
              <a:rPr lang="el-GR" dirty="0" smtClean="0"/>
              <a:t>Μπορείτε να δημοσιεύετε τα κλειδιά σας οπουδήποτε</a:t>
            </a:r>
            <a:endParaRPr lang="en-US" dirty="0" smtClean="0"/>
          </a:p>
          <a:p>
            <a:pPr lvl="1"/>
            <a:r>
              <a:rPr lang="el-GR" dirty="0" smtClean="0"/>
              <a:t>π.χ. προσωπική σας σελίδα </a:t>
            </a:r>
            <a:r>
              <a:rPr lang="en-US" dirty="0" smtClean="0"/>
              <a:t>(</a:t>
            </a:r>
            <a:r>
              <a:rPr lang="el-GR" dirty="0" smtClean="0"/>
              <a:t>δείτε </a:t>
            </a:r>
            <a:r>
              <a:rPr lang="en-US" dirty="0" smtClean="0">
                <a:hlinkClick r:id="rId2"/>
              </a:rPr>
              <a:t>https://dionyziz.com/gpg</a:t>
            </a:r>
            <a:r>
              <a:rPr lang="en-US" dirty="0" smtClean="0"/>
              <a:t>)</a:t>
            </a:r>
            <a:endParaRPr lang="el-GR" dirty="0" smtClean="0"/>
          </a:p>
          <a:p>
            <a:r>
              <a:rPr lang="el-GR" dirty="0" smtClean="0"/>
              <a:t>Είναι πιο εύκολο σε έναν </a:t>
            </a:r>
            <a:r>
              <a:rPr lang="en-US" dirty="0" smtClean="0"/>
              <a:t>key server</a:t>
            </a:r>
          </a:p>
          <a:p>
            <a:r>
              <a:rPr lang="el-GR" dirty="0" smtClean="0"/>
              <a:t>Υπάρχουν πολλοί</a:t>
            </a:r>
          </a:p>
          <a:p>
            <a:r>
              <a:rPr lang="el-GR" dirty="0" smtClean="0"/>
              <a:t>Μοιράζονται μεταξύ τους τα κλειδιά</a:t>
            </a:r>
          </a:p>
          <a:p>
            <a:r>
              <a:rPr lang="el-GR" dirty="0" smtClean="0"/>
              <a:t>Ανεβάζουμε το κλειδί μας σε κάποιον</a:t>
            </a:r>
          </a:p>
          <a:p>
            <a:r>
              <a:rPr lang="el-GR" dirty="0" smtClean="0"/>
              <a:t>Καταλήγει σε όλους</a:t>
            </a:r>
          </a:p>
          <a:p>
            <a:r>
              <a:rPr lang="el-GR" dirty="0" smtClean="0"/>
              <a:t>Όποιος θέλει μπορεί να μας βρει</a:t>
            </a:r>
          </a:p>
        </p:txBody>
      </p:sp>
    </p:spTree>
    <p:extLst>
      <p:ext uri="{BB962C8B-B14F-4D97-AF65-F5344CB8AC3E}">
        <p14:creationId xmlns:p14="http://schemas.microsoft.com/office/powerpoint/2010/main" val="37875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Δημοσίευση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Δημοσίευση δημόσιου κλειδιού: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pg</a:t>
            </a:r>
            <a:r>
              <a:rPr lang="en-US" dirty="0" smtClean="0"/>
              <a:t> --</a:t>
            </a:r>
            <a:r>
              <a:rPr lang="en-US" dirty="0" err="1" smtClean="0"/>
              <a:t>keyserver</a:t>
            </a:r>
            <a:r>
              <a:rPr lang="en-US" dirty="0" smtClean="0"/>
              <a:t> pgp.mit.edu --</a:t>
            </a:r>
            <a:r>
              <a:rPr lang="en-US" dirty="0" err="1" smtClean="0"/>
              <a:t>sendkeys</a:t>
            </a:r>
            <a:r>
              <a:rPr lang="en-US" dirty="0"/>
              <a:t> AFB046C7</a:t>
            </a:r>
            <a:endParaRPr lang="en-US" dirty="0" smtClean="0"/>
          </a:p>
          <a:p>
            <a:r>
              <a:rPr lang="el-GR" dirty="0" smtClean="0"/>
              <a:t>Επισκευθείτε το </a:t>
            </a:r>
            <a:r>
              <a:rPr lang="en-US" dirty="0" smtClean="0">
                <a:hlinkClick r:id="rId2"/>
              </a:rPr>
              <a:t>http://pgp.mit.edu</a:t>
            </a:r>
            <a:r>
              <a:rPr lang="en-US" dirty="0" smtClean="0"/>
              <a:t> </a:t>
            </a:r>
            <a:r>
              <a:rPr lang="el-GR" dirty="0" smtClean="0"/>
              <a:t>και βρείτε το όνομά σας</a:t>
            </a:r>
            <a:endParaRPr lang="en-US" dirty="0" smtClean="0"/>
          </a:p>
          <a:p>
            <a:pPr lvl="1"/>
            <a:r>
              <a:rPr lang="el-GR" dirty="0" smtClean="0"/>
              <a:t>Μπορείτε να αναζητήσετε με βάση το όνομα</a:t>
            </a:r>
            <a:r>
              <a:rPr lang="en-US" dirty="0" smtClean="0"/>
              <a:t>: </a:t>
            </a:r>
            <a:r>
              <a:rPr lang="en-US" dirty="0" err="1" smtClean="0"/>
              <a:t>Dionysis</a:t>
            </a:r>
            <a:r>
              <a:rPr lang="en-US" dirty="0" smtClean="0"/>
              <a:t> </a:t>
            </a:r>
            <a:r>
              <a:rPr lang="en-US" dirty="0" err="1" smtClean="0"/>
              <a:t>Zindros</a:t>
            </a:r>
            <a:endParaRPr lang="en-US" dirty="0" smtClean="0"/>
          </a:p>
          <a:p>
            <a:pPr lvl="1"/>
            <a:r>
              <a:rPr lang="el-GR" dirty="0" smtClean="0"/>
              <a:t>Ή με βάση το </a:t>
            </a:r>
            <a:r>
              <a:rPr lang="en-US" dirty="0" smtClean="0"/>
              <a:t>e-mail: </a:t>
            </a:r>
            <a:r>
              <a:rPr lang="en-US" dirty="0" err="1" smtClean="0"/>
              <a:t>dionyziz</a:t>
            </a:r>
            <a:endParaRPr lang="el-GR" dirty="0" smtClean="0"/>
          </a:p>
          <a:p>
            <a:pPr lvl="1"/>
            <a:r>
              <a:rPr lang="el-GR" dirty="0" smtClean="0"/>
              <a:t>Ή με βάση το αναγνωριστικό: </a:t>
            </a:r>
            <a:r>
              <a:rPr lang="en-US" dirty="0" smtClean="0"/>
              <a:t>0xAFB046C7 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97182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Λήψη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Κατεβάστε το κλειδί κάποιου άλλου:</a:t>
            </a:r>
            <a:endParaRPr lang="en-US" dirty="0"/>
          </a:p>
          <a:p>
            <a:r>
              <a:rPr lang="el-GR" dirty="0"/>
              <a:t>Βρείτε το στο </a:t>
            </a:r>
            <a:r>
              <a:rPr lang="en-US" dirty="0">
                <a:hlinkClick r:id="rId2"/>
              </a:rPr>
              <a:t>http://pgp.mit.edu</a:t>
            </a:r>
            <a:r>
              <a:rPr lang="en-US" dirty="0"/>
              <a:t> </a:t>
            </a:r>
            <a:r>
              <a:rPr lang="el-GR" dirty="0"/>
              <a:t>και αντιγράψτε το αναγνωριστικό</a:t>
            </a:r>
            <a:endParaRPr lang="en-US" dirty="0"/>
          </a:p>
          <a:p>
            <a:r>
              <a:rPr lang="el-GR" dirty="0" smtClean="0"/>
              <a:t>Τρέξτε:</a:t>
            </a:r>
            <a:endParaRPr lang="el-GR" dirty="0"/>
          </a:p>
          <a:p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pgp.mit.edu --</a:t>
            </a:r>
            <a:r>
              <a:rPr lang="en-US" dirty="0" err="1"/>
              <a:t>recvkeys</a:t>
            </a:r>
            <a:r>
              <a:rPr lang="en-US" dirty="0"/>
              <a:t> AFB046C7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420888"/>
            <a:ext cx="8874411" cy="1944216"/>
          </a:xfrm>
        </p:spPr>
      </p:pic>
    </p:spTree>
    <p:extLst>
      <p:ext uri="{BB962C8B-B14F-4D97-AF65-F5344CB8AC3E}">
        <p14:creationId xmlns:p14="http://schemas.microsoft.com/office/powerpoint/2010/main" val="63944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Προβολή όλων των κλειδιών: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l-GR" dirty="0" smtClean="0"/>
              <a:t>Αναζήτηση συγκεκριμένου κλειδιού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 </a:t>
            </a:r>
            <a:r>
              <a:rPr lang="en-US" dirty="0" err="1" smtClean="0"/>
              <a:t>Petros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059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12311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35547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κρυπτογράφηση γίνεται με το </a:t>
            </a:r>
            <a:r>
              <a:rPr lang="el-GR" b="1" dirty="0" smtClean="0"/>
              <a:t>δημόσιο κλειδί του παραλήπτη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κλειδί του παραλήπτη και να φαίνεται στο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pPr marL="0" indent="0">
              <a:buNone/>
            </a:pPr>
            <a:endParaRPr lang="el-GR" b="1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-a --encrypt --recipient “</a:t>
            </a:r>
            <a:r>
              <a:rPr lang="en-US" dirty="0" err="1" smtClean="0"/>
              <a:t>Petros</a:t>
            </a:r>
            <a:r>
              <a:rPr lang="en-US" dirty="0" smtClean="0"/>
              <a:t> </a:t>
            </a:r>
            <a:r>
              <a:rPr lang="en-US" dirty="0" err="1" smtClean="0"/>
              <a:t>Angelatos</a:t>
            </a:r>
            <a:r>
              <a:rPr lang="en-US" dirty="0" smtClean="0"/>
              <a:t>”</a:t>
            </a:r>
          </a:p>
          <a:p>
            <a:r>
              <a:rPr lang="el-GR" dirty="0" smtClean="0"/>
              <a:t>Πληκτρολογούμε το μήνυμά μας</a:t>
            </a:r>
          </a:p>
          <a:p>
            <a:r>
              <a:rPr lang="el-GR" dirty="0" smtClean="0"/>
              <a:t>Λήγουμε με </a:t>
            </a:r>
            <a:r>
              <a:rPr lang="en-US" dirty="0" smtClean="0"/>
              <a:t>enter </a:t>
            </a:r>
            <a:r>
              <a:rPr lang="el-GR" dirty="0" smtClean="0"/>
              <a:t>και</a:t>
            </a:r>
            <a:r>
              <a:rPr lang="en-US" dirty="0" smtClean="0"/>
              <a:t> end of file</a:t>
            </a:r>
          </a:p>
          <a:p>
            <a:pPr lvl="1"/>
            <a:r>
              <a:rPr lang="en-US" dirty="0" smtClean="0"/>
              <a:t>Ctrl + D </a:t>
            </a:r>
            <a:r>
              <a:rPr lang="el-GR" dirty="0" smtClean="0"/>
              <a:t>στο</a:t>
            </a:r>
            <a:r>
              <a:rPr lang="en-US" dirty="0"/>
              <a:t> </a:t>
            </a:r>
            <a:r>
              <a:rPr lang="en-US" dirty="0" smtClean="0"/>
              <a:t>Linux &amp; Mac</a:t>
            </a:r>
          </a:p>
          <a:p>
            <a:pPr lvl="1"/>
            <a:r>
              <a:rPr lang="en-US" dirty="0" smtClean="0"/>
              <a:t>Ctrl + Z </a:t>
            </a:r>
            <a:r>
              <a:rPr lang="el-GR" dirty="0" smtClean="0"/>
              <a:t>και </a:t>
            </a:r>
            <a:r>
              <a:rPr lang="en-US" dirty="0" smtClean="0"/>
              <a:t>enter </a:t>
            </a:r>
            <a:r>
              <a:rPr lang="el-GR" dirty="0" smtClean="0"/>
              <a:t>στα </a:t>
            </a:r>
            <a:r>
              <a:rPr lang="en-US" dirty="0" smtClean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6156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Κρυπτογραφημένο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-----BEGIN PGP MESSAGE-----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hQIMA</a:t>
            </a:r>
            <a:r>
              <a:rPr lang="en-US" dirty="0"/>
              <a:t>/Q/0aJzO2nwAQ/9EQLRQlXB/xTCm8eLYs3sFwDglix4Hvc2Vxipo+KLUwbD</a:t>
            </a:r>
          </a:p>
          <a:p>
            <a:pPr marL="0" indent="0">
              <a:buNone/>
            </a:pPr>
            <a:r>
              <a:rPr lang="en-US" dirty="0"/>
              <a:t>3PkzwkvPbNckzi0Wb2lAmu7UXBRnS1i++iATD+8bDGeCLN1GCdVnOefkij6JVSxS</a:t>
            </a:r>
          </a:p>
          <a:p>
            <a:pPr marL="0" indent="0">
              <a:buNone/>
            </a:pPr>
            <a:r>
              <a:rPr lang="en-US" dirty="0"/>
              <a:t>NKXPJV9tdBTd9oBwCtKCuMlrIeIvZHm9Bvf52vKfB1z/fr6gviS78Z21ZAoBoPKF</a:t>
            </a:r>
          </a:p>
          <a:p>
            <a:pPr marL="0" indent="0">
              <a:buNone/>
            </a:pPr>
            <a:r>
              <a:rPr lang="en-US" dirty="0"/>
              <a:t>9KGQqmD9IMaXQzVN+OJaftulViqlIN1HuAowggqUZbcX8M8AUMgDSGv0DhPyJy7J</a:t>
            </a:r>
          </a:p>
          <a:p>
            <a:pPr marL="0" indent="0">
              <a:buNone/>
            </a:pPr>
            <a:r>
              <a:rPr lang="en-US" dirty="0"/>
              <a:t>R7blowS7b3pTUIjLmkJqDF30eVa0A+JeeVG3NSdf1hy/PYEgFpekce0UEax6P/w2</a:t>
            </a:r>
          </a:p>
          <a:p>
            <a:pPr marL="0" indent="0">
              <a:buNone/>
            </a:pPr>
            <a:r>
              <a:rPr lang="en-US" dirty="0"/>
              <a:t>aDgKBPLnLnrEYRWlJFVhhC5BeUExoHS7/HmLWX1JHS7Nj7AWElr6F91Zem1rfl7Q</a:t>
            </a:r>
          </a:p>
          <a:p>
            <a:pPr marL="0" indent="0">
              <a:buNone/>
            </a:pPr>
            <a:r>
              <a:rPr lang="en-US" dirty="0"/>
              <a:t>VI7BK6wdwz1cnjZQG5I+9IGoG68gYZoyUwGjy/QzkzGUI3TtCSz7pFnaMGnvhz7B</a:t>
            </a:r>
          </a:p>
          <a:p>
            <a:pPr marL="0" indent="0">
              <a:buNone/>
            </a:pPr>
            <a:r>
              <a:rPr lang="en-US" dirty="0"/>
              <a:t>suSp7ACKGpIpnqjLBdH0zzCiEBbGnmPfLbDBMOltK3O34bOTxjNB7hmp5ijN6Q3i</a:t>
            </a:r>
          </a:p>
          <a:p>
            <a:pPr marL="0" indent="0">
              <a:buNone/>
            </a:pPr>
            <a:r>
              <a:rPr lang="en-US" dirty="0"/>
              <a:t>tuC1HypX6FhOpex4NBTxVCFNGPHWtntoDl2OymstcMWxun2wBkUXPUZob5/</a:t>
            </a:r>
            <a:r>
              <a:rPr lang="en-US" dirty="0" err="1"/>
              <a:t>lScXP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qqY0mjbDoyPFg97qM0MeRJhUEwjJGLXP3o6qeXvjE5eYd6gds2NgtGjFr8OVbeyi</a:t>
            </a:r>
          </a:p>
          <a:p>
            <a:pPr marL="0" indent="0">
              <a:buNone/>
            </a:pPr>
            <a:r>
              <a:rPr lang="en-US" dirty="0"/>
              <a:t>YXNjmJFnHCX+4Fjx4KxuYpdsZjdM6K7/GQhfJAV4lLSenzTp1LkQTZibYwJwrJXS</a:t>
            </a:r>
          </a:p>
          <a:p>
            <a:pPr marL="0" indent="0">
              <a:buNone/>
            </a:pPr>
            <a:r>
              <a:rPr lang="en-US" dirty="0"/>
              <a:t>SQGq9zcYoxJ6qevhcoDRa3tlhjbmKhejIPRaxJw2x9tVXSapX//xQO3KInoOZAJ3</a:t>
            </a:r>
          </a:p>
          <a:p>
            <a:pPr marL="0" indent="0">
              <a:buNone/>
            </a:pPr>
            <a:r>
              <a:rPr lang="en-US" dirty="0"/>
              <a:t>niP4+UD3CR7ufQH/Y6ZNa36r/Z1KalLq5jo=</a:t>
            </a:r>
          </a:p>
          <a:p>
            <a:pPr marL="0" indent="0">
              <a:buNone/>
            </a:pPr>
            <a:r>
              <a:rPr lang="en-US" dirty="0"/>
              <a:t>=</a:t>
            </a:r>
            <a:r>
              <a:rPr lang="en-US" dirty="0" err="1"/>
              <a:t>BuYS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-----END PGP MESSAGE-----</a:t>
            </a:r>
          </a:p>
        </p:txBody>
      </p:sp>
    </p:spTree>
    <p:extLst>
      <p:ext uri="{BB962C8B-B14F-4D97-AF65-F5344CB8AC3E}">
        <p14:creationId xmlns:p14="http://schemas.microsoft.com/office/powerpoint/2010/main" val="9936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Στέλνουμε όλο το μήνυμα από το:</a:t>
            </a:r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n-US" dirty="0" smtClean="0"/>
              <a:t>----END PGP MESSAGE----</a:t>
            </a:r>
          </a:p>
          <a:p>
            <a:r>
              <a:rPr lang="el-GR" dirty="0" smtClean="0"/>
              <a:t>Συμπεριλαμβάνοντας αυτά τα κομμάτια</a:t>
            </a:r>
          </a:p>
        </p:txBody>
      </p:sp>
    </p:spTree>
    <p:extLst>
      <p:ext uri="{BB962C8B-B14F-4D97-AF65-F5344CB8AC3E}">
        <p14:creationId xmlns:p14="http://schemas.microsoft.com/office/powerpoint/2010/main" val="8474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Αποκρυπτογράφηση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--decrypt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copy/paste </a:t>
            </a:r>
            <a:r>
              <a:rPr lang="el-GR" dirty="0" smtClean="0"/>
              <a:t>το μήνυμά μας</a:t>
            </a:r>
            <a:endParaRPr lang="en-US" dirty="0" smtClean="0"/>
          </a:p>
          <a:p>
            <a:pPr lvl="1"/>
            <a:r>
              <a:rPr lang="el-GR" dirty="0" smtClean="0"/>
              <a:t>Από το ----</a:t>
            </a:r>
            <a:r>
              <a:rPr lang="en-US" dirty="0" smtClean="0"/>
              <a:t>BEGIN PGP MESSAGE----</a:t>
            </a:r>
          </a:p>
          <a:p>
            <a:pPr lvl="1"/>
            <a:r>
              <a:rPr lang="el-GR" dirty="0" smtClean="0"/>
              <a:t>Έως το </a:t>
            </a:r>
            <a:r>
              <a:rPr lang="en-US" dirty="0" smtClean="0"/>
              <a:t>----END PGP MESSAGE----</a:t>
            </a:r>
            <a:endParaRPr lang="el-GR" dirty="0" smtClean="0"/>
          </a:p>
          <a:p>
            <a:r>
              <a:rPr lang="el-GR" dirty="0" smtClean="0"/>
              <a:t>Λήγουμε με </a:t>
            </a:r>
            <a:r>
              <a:rPr lang="en-US" dirty="0"/>
              <a:t>e</a:t>
            </a:r>
            <a:r>
              <a:rPr lang="en-US" dirty="0" smtClean="0"/>
              <a:t>nter &amp; end of file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49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17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  <a:p>
            <a:r>
              <a:rPr lang="el-GR" dirty="0" smtClean="0"/>
              <a:t>Όχι!</a:t>
            </a:r>
          </a:p>
          <a:p>
            <a:r>
              <a:rPr lang="el-GR" dirty="0" smtClean="0"/>
              <a:t>Η κρυπτογράφηση έγινε με το δημόσιο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δεν έχει το ιδιωτικό κλειδί του </a:t>
            </a:r>
            <a:r>
              <a:rPr lang="en-US" dirty="0" smtClean="0"/>
              <a:t>Bob.</a:t>
            </a:r>
            <a:endParaRPr lang="el-GR" dirty="0" smtClean="0"/>
          </a:p>
          <a:p>
            <a:r>
              <a:rPr lang="el-GR" dirty="0" smtClean="0"/>
              <a:t>Ό,τι κρυπτογραφείται με το δημόσιο κλειδί κάποιου, αποκρυπτογραφείται με το αντίστοιχο ιδιωτικό!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15969595" cy="1015312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39752" y="4869160"/>
            <a:ext cx="172819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b="1" dirty="0" smtClean="0"/>
              <a:t>Ό,τι κρυπτογραφείται με το ιδιωτικό κλειδί κάποιου, αποκρυπτογραφείται από το αντίστοιχο δημόσιο του.</a:t>
            </a:r>
          </a:p>
          <a:p>
            <a:pPr lvl="1"/>
            <a:endParaRPr lang="el-GR" b="1" dirty="0"/>
          </a:p>
          <a:p>
            <a:r>
              <a:rPr lang="el-GR" b="1" dirty="0" smtClean="0"/>
              <a:t>Γιατί χρειάζεται αυτό;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37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message </a:t>
            </a:r>
            <a:r>
              <a:rPr lang="el-GR" dirty="0"/>
              <a:t>–</a:t>
            </a:r>
            <a:r>
              <a:rPr lang="el-GR" dirty="0" smtClean="0"/>
              <a:t> καθαρό κείμενο</a:t>
            </a:r>
            <a:endParaRPr lang="en-US" dirty="0" smtClean="0"/>
          </a:p>
          <a:p>
            <a:r>
              <a:rPr lang="en-US" dirty="0"/>
              <a:t>s</a:t>
            </a:r>
          </a:p>
          <a:p>
            <a:pPr lvl="1"/>
            <a:r>
              <a:rPr lang="en-US" dirty="0" smtClean="0"/>
              <a:t>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μυστικό κλειδί</a:t>
            </a:r>
            <a:endParaRPr lang="en-US" dirty="0" smtClean="0"/>
          </a:p>
          <a:p>
            <a:r>
              <a:rPr lang="en-US" dirty="0" smtClean="0"/>
              <a:t>c = E(s,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D(s,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D(s, E(s,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συμβαίνει αν η </a:t>
            </a:r>
            <a:r>
              <a:rPr lang="en-US" dirty="0" smtClean="0"/>
              <a:t>Alice </a:t>
            </a:r>
            <a:r>
              <a:rPr lang="el-GR" dirty="0" smtClean="0"/>
              <a:t>κρυπτογραφήσει ένα μήνυμα με το ιδιωτικό κλειδί της;</a:t>
            </a:r>
          </a:p>
          <a:p>
            <a:r>
              <a:rPr lang="el-GR" dirty="0" smtClean="0"/>
              <a:t>Ποιος μπορεί να το διαβάσει;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κρυπτογραφημένο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b="1" dirty="0" smtClean="0"/>
              <a:t>υπογράφει</a:t>
            </a:r>
            <a:r>
              <a:rPr lang="el-GR" dirty="0" smtClean="0"/>
              <a:t>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b="1" dirty="0" smtClean="0"/>
              <a:t>επιβεβαιώνει</a:t>
            </a:r>
            <a:r>
              <a:rPr lang="el-GR" dirty="0" smtClean="0"/>
              <a:t> το υπογεγραμμένο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7277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S(</a:t>
            </a:r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sign </a:t>
            </a:r>
            <a:r>
              <a:rPr lang="el-GR" dirty="0" smtClean="0"/>
              <a:t>–</a:t>
            </a:r>
            <a:r>
              <a:rPr lang="en-US" dirty="0" smtClean="0"/>
              <a:t> </a:t>
            </a:r>
            <a:r>
              <a:rPr lang="el-GR" dirty="0" smtClean="0"/>
              <a:t>υπογραφή του μηνύματος </a:t>
            </a:r>
            <a:r>
              <a:rPr lang="en-US" dirty="0" smtClean="0"/>
              <a:t>m</a:t>
            </a:r>
            <a:r>
              <a:rPr lang="el-GR" dirty="0" smtClean="0"/>
              <a:t> με κλειδί 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V(</a:t>
            </a:r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c, m)</a:t>
            </a:r>
          </a:p>
          <a:p>
            <a:pPr lvl="1"/>
            <a:r>
              <a:rPr lang="en-US" dirty="0" smtClean="0"/>
              <a:t>verify </a:t>
            </a:r>
            <a:r>
              <a:rPr lang="el-GR" dirty="0" smtClean="0"/>
              <a:t>– επιβεβαίωση υπογραφής </a:t>
            </a:r>
            <a:r>
              <a:rPr lang="en-US" dirty="0" smtClean="0"/>
              <a:t>c </a:t>
            </a:r>
            <a:r>
              <a:rPr lang="el-GR" dirty="0" smtClean="0"/>
              <a:t>με κλειδί Β</a:t>
            </a:r>
            <a:r>
              <a:rPr lang="en-US" baseline="-25000" dirty="0" smtClean="0"/>
              <a:t>p</a:t>
            </a:r>
            <a:endParaRPr lang="en-US" dirty="0" smtClean="0"/>
          </a:p>
          <a:p>
            <a:r>
              <a:rPr lang="el-GR" dirty="0" smtClean="0"/>
              <a:t>Ορθότητα: </a:t>
            </a:r>
            <a:r>
              <a:rPr lang="en-US" dirty="0" smtClean="0"/>
              <a:t>V(</a:t>
            </a:r>
            <a:r>
              <a:rPr lang="el-GR" dirty="0" smtClean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S(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m), m) =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Υπογραφή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Επιβεβαίωση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424836"/>
            <a:ext cx="1029698" cy="71259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91142" y="406802"/>
            <a:ext cx="484914" cy="13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5775885"/>
            <a:ext cx="1211627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Πιο ασφαλείς από τις συμβατικές υπογραφές</a:t>
            </a:r>
          </a:p>
          <a:p>
            <a:r>
              <a:rPr lang="el-GR" dirty="0" smtClean="0"/>
              <a:t>Δεν μπορούν να παραχαρακτούν</a:t>
            </a:r>
            <a:endParaRPr lang="en-US" dirty="0" smtClean="0"/>
          </a:p>
          <a:p>
            <a:r>
              <a:rPr lang="el-GR" dirty="0" smtClean="0"/>
              <a:t>Περιλαμβάνουν το αρχικό καθαρό κείμενο μαζί με την υπογραφή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συνδεδεμένες</a:t>
            </a:r>
            <a:r>
              <a:rPr lang="el-GR" dirty="0" smtClean="0"/>
              <a:t> με το κείμενο που υπογράφονται</a:t>
            </a:r>
          </a:p>
          <a:p>
            <a:r>
              <a:rPr lang="el-GR" dirty="0" smtClean="0"/>
              <a:t>Κάθε υπογραφή είναι διαφορετική και εξαρτάται από το κείμενο</a:t>
            </a:r>
          </a:p>
          <a:p>
            <a:r>
              <a:rPr lang="el-GR" dirty="0" smtClean="0"/>
              <a:t>Αν αλλάξει το κείμενο, η υπογραφή δεν είναι πια έγκυρη!</a:t>
            </a:r>
          </a:p>
          <a:p>
            <a:r>
              <a:rPr lang="el-GR" dirty="0" smtClean="0"/>
              <a:t>Δεν γίνεται να αντιγράψω μία υπογραφή και να τη βάλω σε άλλο κείμενο</a:t>
            </a:r>
          </a:p>
          <a:p>
            <a:r>
              <a:rPr lang="el-GR" dirty="0" smtClean="0"/>
              <a:t>Είστε ενδεχομένως νομικά υπεύθυνοι γι’ αυτές!</a:t>
            </a:r>
          </a:p>
        </p:txBody>
      </p:sp>
    </p:spTree>
    <p:extLst>
      <p:ext uri="{BB962C8B-B14F-4D97-AF65-F5344CB8AC3E}">
        <p14:creationId xmlns:p14="http://schemas.microsoft.com/office/powerpoint/2010/main" val="2164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Μην </a:t>
            </a:r>
            <a:r>
              <a:rPr lang="el-GR" dirty="0"/>
              <a:t>δίνετε τα κλειδιά σας σε </a:t>
            </a:r>
            <a:r>
              <a:rPr lang="el-GR" b="1" dirty="0"/>
              <a:t>κανέναν </a:t>
            </a:r>
            <a:r>
              <a:rPr lang="el-GR" b="1" dirty="0" smtClean="0"/>
              <a:t>άλλο</a:t>
            </a:r>
            <a:endParaRPr lang="en-US" b="1" dirty="0" smtClean="0"/>
          </a:p>
          <a:p>
            <a:pPr lvl="1"/>
            <a:r>
              <a:rPr lang="el-GR" dirty="0" smtClean="0"/>
              <a:t>Γονείς, φίλους, ερωμένους...</a:t>
            </a:r>
            <a:endParaRPr lang="el-GR" dirty="0"/>
          </a:p>
          <a:p>
            <a:r>
              <a:rPr lang="el-GR" dirty="0"/>
              <a:t>Προστατέψτε τον υπολογιστή σας με κωδικό </a:t>
            </a:r>
            <a:r>
              <a:rPr lang="el-GR" dirty="0" smtClean="0"/>
              <a:t>πρόσβασης</a:t>
            </a:r>
            <a:endParaRPr lang="el-GR" dirty="0"/>
          </a:p>
          <a:p>
            <a:r>
              <a:rPr lang="el-GR" dirty="0"/>
              <a:t>Προστατέψτε</a:t>
            </a:r>
            <a:r>
              <a:rPr lang="en-US" dirty="0"/>
              <a:t> </a:t>
            </a:r>
            <a:r>
              <a:rPr lang="el-GR" dirty="0"/>
              <a:t>το </a:t>
            </a:r>
            <a:r>
              <a:rPr lang="el-GR" dirty="0" smtClean="0"/>
              <a:t>κλειδί </a:t>
            </a:r>
            <a:r>
              <a:rPr lang="el-GR" dirty="0"/>
              <a:t>σας με κωδικό </a:t>
            </a:r>
            <a:r>
              <a:rPr lang="el-GR" dirty="0" smtClean="0"/>
              <a:t>πρόσβασης</a:t>
            </a:r>
          </a:p>
          <a:p>
            <a:r>
              <a:rPr lang="el-GR" dirty="0" smtClean="0"/>
              <a:t>Μην χρησιμοποιείται αυτούς τους κωδικούς αλλού</a:t>
            </a:r>
          </a:p>
          <a:p>
            <a:r>
              <a:rPr lang="el-GR" dirty="0" smtClean="0"/>
              <a:t>Φροντίστε να μην είναι οι ίδιοι</a:t>
            </a:r>
          </a:p>
          <a:p>
            <a:r>
              <a:rPr lang="el-GR" dirty="0" smtClean="0"/>
              <a:t>Μην τρέχετε προγράμματα που δεν ξέρετε στον υπολογιστή σας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ψηφιακής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</a:t>
            </a:r>
            <a:r>
              <a:rPr lang="en-US" dirty="0" err="1" smtClean="0"/>
              <a:t>clearsign</a:t>
            </a:r>
            <a:endParaRPr lang="en-US" dirty="0"/>
          </a:p>
          <a:p>
            <a:r>
              <a:rPr lang="el-GR" dirty="0" smtClean="0"/>
              <a:t>Πληκτρολογούμε το μήνυμα που θέλουμε να υπογράψουμε</a:t>
            </a:r>
          </a:p>
          <a:p>
            <a:r>
              <a:rPr lang="el-GR" dirty="0"/>
              <a:t>Λήγουμε με </a:t>
            </a:r>
            <a:r>
              <a:rPr lang="en-US" dirty="0"/>
              <a:t>enter </a:t>
            </a:r>
            <a:r>
              <a:rPr lang="el-GR" dirty="0"/>
              <a:t>και</a:t>
            </a:r>
            <a:r>
              <a:rPr lang="en-US" dirty="0"/>
              <a:t> end of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Στέλνουμε το αποτέλεσμα</a:t>
            </a:r>
          </a:p>
          <a:p>
            <a:r>
              <a:rPr lang="el-GR" dirty="0" smtClean="0"/>
              <a:t>Από το:</a:t>
            </a:r>
            <a:endParaRPr lang="en-US" dirty="0" smtClean="0"/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l-GR" dirty="0" smtClean="0"/>
              <a:t>----</a:t>
            </a:r>
            <a:r>
              <a:rPr lang="en-US" dirty="0" smtClean="0"/>
              <a:t>END PGP SIGNATURE----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451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9722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Υπογεγραμμένο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-----BEGIN PGP SIGNED MESSAGE-----</a:t>
            </a:r>
          </a:p>
          <a:p>
            <a:pPr marL="0" indent="0">
              <a:buNone/>
            </a:pPr>
            <a:r>
              <a:rPr lang="en-US" dirty="0"/>
              <a:t>Hash: SHA1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Alice, I love you.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valentine,</a:t>
            </a:r>
          </a:p>
          <a:p>
            <a:pPr marL="0" indent="0">
              <a:buNone/>
            </a:pPr>
            <a:r>
              <a:rPr lang="en-US" dirty="0"/>
              <a:t>Bob.</a:t>
            </a:r>
          </a:p>
          <a:p>
            <a:pPr marL="0" indent="0">
              <a:buNone/>
            </a:pPr>
            <a:r>
              <a:rPr lang="en-US" dirty="0"/>
              <a:t>-----BEGIN PGP SIGNATURE-----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iQIcBAEBAgAGBQJS</a:t>
            </a:r>
            <a:r>
              <a:rPr lang="en-US" dirty="0"/>
              <a:t>/CacAAoJEB9LX5T0Tq/4U+cP/Rl2nK0TTEq+FAzyBYmGTq4M</a:t>
            </a:r>
          </a:p>
          <a:p>
            <a:pPr marL="0" indent="0">
              <a:buNone/>
            </a:pPr>
            <a:r>
              <a:rPr lang="en-US" dirty="0"/>
              <a:t>FBUn16krK8T0S6cMpq+ripOHCH1TbN04ZryGMcZ13PfH3OxNFx7maRYXdDQM1mQK</a:t>
            </a:r>
          </a:p>
          <a:p>
            <a:pPr marL="0" indent="0">
              <a:buNone/>
            </a:pPr>
            <a:r>
              <a:rPr lang="en-US" dirty="0"/>
              <a:t>bqjBaaTV1UWudI2A6tei8bfQVVXdfWmqW+sUXkTIVHhJUlPfX+NFipmNRzZ0YQue</a:t>
            </a:r>
          </a:p>
          <a:p>
            <a:pPr marL="0" indent="0">
              <a:buNone/>
            </a:pPr>
            <a:r>
              <a:rPr lang="en-US" dirty="0"/>
              <a:t>7Z5eewGWXNzcZbMmkFKj3svDHSXYpa57KPF2wT5KQXhodybNfggYA0H5GsekoHT0</a:t>
            </a:r>
          </a:p>
          <a:p>
            <a:pPr marL="0" indent="0">
              <a:buNone/>
            </a:pPr>
            <a:r>
              <a:rPr lang="en-US" dirty="0"/>
              <a:t>vtM25BCOheqY0bWjWfRE1y5OArzipSg9NNrUWZVOrqpFs2WYILaIg/CwbDydnd1Z</a:t>
            </a:r>
          </a:p>
          <a:p>
            <a:pPr marL="0" indent="0">
              <a:buNone/>
            </a:pPr>
            <a:r>
              <a:rPr lang="en-US" dirty="0"/>
              <a:t>W2GP6ZHRlFMisgtIgFvOH3OY7nKejLdBU6beKEnfiR5c72Ic440NbH1DxRsoyxtE</a:t>
            </a:r>
          </a:p>
          <a:p>
            <a:pPr marL="0" indent="0">
              <a:buNone/>
            </a:pPr>
            <a:r>
              <a:rPr lang="en-US" dirty="0"/>
              <a:t>Ukptn7EAOg4+6gvfdvKTtlj6CHplcH8vuiLkxhE6E91zQelTd8IvFdVNJ51AHLVD</a:t>
            </a:r>
          </a:p>
          <a:p>
            <a:pPr marL="0" indent="0">
              <a:buNone/>
            </a:pPr>
            <a:r>
              <a:rPr lang="en-US" dirty="0"/>
              <a:t>o5zLHQF7HujTDVHw1AUZjP5quQ1/mB5FcTe0oUugkYJ7mCZhQ/oRMf1O3jBHY8nw</a:t>
            </a:r>
          </a:p>
          <a:p>
            <a:pPr marL="0" indent="0">
              <a:buNone/>
            </a:pPr>
            <a:r>
              <a:rPr lang="en-US" dirty="0"/>
              <a:t>e5/joeEgMfvNQjDFjagQZpmGtvQGpuGHTIbRW65g8VQFw1axHVdMfBf7F/0o0c4l</a:t>
            </a:r>
          </a:p>
          <a:p>
            <a:pPr marL="0" indent="0">
              <a:buNone/>
            </a:pPr>
            <a:r>
              <a:rPr lang="en-US" dirty="0"/>
              <a:t>awHo1IYmC1yQgm4sRj+UdFjCSgzY2Av7tbBwbO/vP1W3hJhwrEWJhe08YamyPviJ</a:t>
            </a:r>
          </a:p>
          <a:p>
            <a:pPr marL="0" indent="0">
              <a:buNone/>
            </a:pPr>
            <a:r>
              <a:rPr lang="en-US" dirty="0"/>
              <a:t>TbQ7/fPN0AX1W1F6wGIvuQE/dg8Fm8JtxagOlakegN3qcFMzNVB4TzRp1IiEezu0</a:t>
            </a:r>
          </a:p>
          <a:p>
            <a:pPr marL="0" indent="0">
              <a:buNone/>
            </a:pPr>
            <a:r>
              <a:rPr lang="en-US" dirty="0"/>
              <a:t>RP1Fz8oBmuvoDctC/</a:t>
            </a:r>
            <a:r>
              <a:rPr lang="en-US" dirty="0" err="1"/>
              <a:t>NqU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=1jZq</a:t>
            </a:r>
          </a:p>
          <a:p>
            <a:pPr marL="0" indent="0">
              <a:buNone/>
            </a:pPr>
            <a:r>
              <a:rPr lang="en-US" dirty="0"/>
              <a:t>-----END PGP SIGNATURE-----</a:t>
            </a:r>
          </a:p>
        </p:txBody>
      </p:sp>
    </p:spTree>
    <p:extLst>
      <p:ext uri="{BB962C8B-B14F-4D97-AF65-F5344CB8AC3E}">
        <p14:creationId xmlns:p14="http://schemas.microsoft.com/office/powerpoint/2010/main" val="12365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Επιβεβαίωση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επιβεβαίωση γίνεται με το </a:t>
            </a:r>
            <a:r>
              <a:rPr lang="el-GR" b="1" dirty="0" smtClean="0"/>
              <a:t>δημόσιο κλειδί του αποστολέα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δημόσιο κλειδί του αποστολέα και να φαίνεται στο</a:t>
            </a:r>
            <a:r>
              <a:rPr lang="en-US" dirty="0"/>
              <a:t>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n-US" dirty="0" err="1" smtClean="0"/>
              <a:t>gpg</a:t>
            </a:r>
            <a:r>
              <a:rPr lang="en-US" dirty="0" smtClean="0"/>
              <a:t> --verify</a:t>
            </a:r>
          </a:p>
          <a:p>
            <a:r>
              <a:rPr lang="el-GR" dirty="0" smtClean="0"/>
              <a:t>Κάνουμε επικόλληση το μήνυμα</a:t>
            </a:r>
            <a:endParaRPr lang="en-US" dirty="0" smtClean="0"/>
          </a:p>
          <a:p>
            <a:endParaRPr lang="el-GR" dirty="0"/>
          </a:p>
          <a:p>
            <a:r>
              <a:rPr lang="el-GR" dirty="0" smtClean="0"/>
              <a:t>Θα πρέπει να δούμε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Good signature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sym typeface="Wingdings" panose="05000000000000000000" pitchFamily="2" charset="2"/>
              </a:rPr>
              <a:t>Έγκυρη υπογραφή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Bad signature  </a:t>
            </a:r>
            <a:r>
              <a:rPr lang="el-GR" dirty="0" smtClean="0">
                <a:sym typeface="Wingdings" panose="05000000000000000000" pitchFamily="2" charset="2"/>
              </a:rPr>
              <a:t>Λάθος υπογραφή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Πρόβλημα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καθένας μπορεί να δημοσιεύσει ένα κλειδί με όνομα </a:t>
            </a:r>
            <a:r>
              <a:rPr lang="en-US" dirty="0" err="1" smtClean="0"/>
              <a:t>Dionysis</a:t>
            </a:r>
            <a:r>
              <a:rPr lang="en-US" dirty="0" smtClean="0"/>
              <a:t> </a:t>
            </a:r>
            <a:r>
              <a:rPr lang="en-US" dirty="0" err="1" smtClean="0"/>
              <a:t>Zindros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smtClean="0"/>
              <a:t>e-mail </a:t>
            </a:r>
            <a:r>
              <a:rPr lang="en-US" dirty="0" smtClean="0">
                <a:hlinkClick r:id="rId2"/>
              </a:rPr>
              <a:t>dionyziz@gmail.com</a:t>
            </a:r>
            <a:endParaRPr lang="en-US" dirty="0" smtClean="0"/>
          </a:p>
          <a:p>
            <a:r>
              <a:rPr lang="el-GR" dirty="0" smtClean="0"/>
              <a:t>Κανείς δεν επιβεβαιώνει αυτό το όνομα!</a:t>
            </a:r>
          </a:p>
          <a:p>
            <a:r>
              <a:rPr lang="el-GR" dirty="0" smtClean="0"/>
              <a:t>Κανείς δεν επιβεβαιώνει αυτή τη διεύθυνση;</a:t>
            </a:r>
          </a:p>
          <a:p>
            <a:r>
              <a:rPr lang="el-GR" dirty="0" smtClean="0"/>
              <a:t>Πώς ξέρουμε ότι το κλειδί ανήκει</a:t>
            </a:r>
            <a:r>
              <a:rPr lang="el-GR" dirty="0"/>
              <a:t> πραγματικά</a:t>
            </a:r>
            <a:r>
              <a:rPr lang="el-GR" dirty="0" smtClean="0"/>
              <a:t> στον υποτιθέμενο κάτοχό του;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5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ερωτική ιστορία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και ο </a:t>
            </a:r>
            <a:r>
              <a:rPr lang="en-US" dirty="0" smtClean="0"/>
              <a:t>Bob</a:t>
            </a:r>
            <a:r>
              <a:rPr lang="el-GR" dirty="0"/>
              <a:t> </a:t>
            </a:r>
            <a:r>
              <a:rPr lang="el-GR" dirty="0" smtClean="0"/>
              <a:t>είναι ένα αγαπημένο ζευγάρι</a:t>
            </a:r>
            <a:endParaRPr lang="en-US" dirty="0" smtClean="0"/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στον </a:t>
            </a:r>
            <a:r>
              <a:rPr lang="en-US" dirty="0" smtClean="0"/>
              <a:t>Bob </a:t>
            </a:r>
            <a:r>
              <a:rPr lang="el-GR" dirty="0" smtClean="0"/>
              <a:t>ένα ερωτικό μήνυμα</a:t>
            </a:r>
          </a:p>
        </p:txBody>
      </p:sp>
    </p:spTree>
    <p:extLst>
      <p:ext uri="{BB962C8B-B14F-4D97-AF65-F5344CB8AC3E}">
        <p14:creationId xmlns:p14="http://schemas.microsoft.com/office/powerpoint/2010/main" val="7336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252520" cy="69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ερωτική ιστορία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</a:t>
            </a:r>
            <a:r>
              <a:rPr lang="en-US" dirty="0"/>
              <a:t>Eve </a:t>
            </a:r>
            <a:r>
              <a:rPr lang="el-GR" dirty="0"/>
              <a:t>είναι μυστικά</a:t>
            </a:r>
            <a:r>
              <a:rPr lang="en-US" dirty="0"/>
              <a:t> </a:t>
            </a:r>
            <a:r>
              <a:rPr lang="el-GR" dirty="0"/>
              <a:t>ερωτευμένη με τον </a:t>
            </a:r>
            <a:r>
              <a:rPr lang="en-US" dirty="0"/>
              <a:t>Bob</a:t>
            </a:r>
          </a:p>
          <a:p>
            <a:r>
              <a:rPr lang="el-GR" dirty="0"/>
              <a:t>Θέλει να διαβάσει τι στέλνει η</a:t>
            </a:r>
            <a:r>
              <a:rPr lang="en-US" dirty="0"/>
              <a:t> Alice </a:t>
            </a:r>
            <a:r>
              <a:rPr lang="el-GR" dirty="0"/>
              <a:t>στον </a:t>
            </a:r>
            <a:r>
              <a:rPr lang="en-US" dirty="0" smtClean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Woman-in-the-middle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Eve</a:t>
            </a:r>
            <a:r>
              <a:rPr lang="el-GR" dirty="0" smtClean="0"/>
              <a:t> φτιάχνει ένα </a:t>
            </a:r>
            <a:r>
              <a:rPr lang="el-GR" b="1" dirty="0" smtClean="0"/>
              <a:t>ψεύτικο</a:t>
            </a:r>
            <a:r>
              <a:rPr lang="el-GR" dirty="0" smtClean="0"/>
              <a:t> ζεύγος κλειδιών που προσποιείται ότι είναι ο </a:t>
            </a:r>
            <a:r>
              <a:rPr lang="en-US" dirty="0" smtClean="0"/>
              <a:t>Bob </a:t>
            </a:r>
            <a:r>
              <a:rPr lang="el-GR" dirty="0" smtClean="0"/>
              <a:t>και το ανεβάζει στον </a:t>
            </a:r>
            <a:r>
              <a:rPr lang="en-US" dirty="0" err="1" smtClean="0"/>
              <a:t>keyserver</a:t>
            </a:r>
            <a:r>
              <a:rPr lang="en-US" dirty="0" smtClean="0"/>
              <a:t>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κατεβάζει το ψεύτικο κλειδί του </a:t>
            </a:r>
            <a:r>
              <a:rPr lang="en-US" dirty="0" smtClean="0"/>
              <a:t>Bob </a:t>
            </a:r>
            <a:r>
              <a:rPr lang="el-GR" dirty="0" smtClean="0"/>
              <a:t>και </a:t>
            </a:r>
            <a:r>
              <a:rPr lang="el-GR" b="1" dirty="0" smtClean="0"/>
              <a:t>νομίζει</a:t>
            </a:r>
            <a:r>
              <a:rPr lang="el-GR" dirty="0" smtClean="0"/>
              <a:t> ότι κρυπτογραφεί μηνύματα για τον </a:t>
            </a:r>
            <a:r>
              <a:rPr lang="en-US" dirty="0" smtClean="0"/>
              <a:t>Bob.</a:t>
            </a:r>
          </a:p>
        </p:txBody>
      </p:sp>
    </p:spTree>
    <p:extLst>
      <p:ext uri="{BB962C8B-B14F-4D97-AF65-F5344CB8AC3E}">
        <p14:creationId xmlns:p14="http://schemas.microsoft.com/office/powerpoint/2010/main" val="212383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Woman-in-the-middle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λαμβάνει το μήνυμα από την </a:t>
            </a:r>
            <a:r>
              <a:rPr lang="en-US" dirty="0" smtClean="0"/>
              <a:t>Alice </a:t>
            </a:r>
            <a:r>
              <a:rPr lang="el-GR" dirty="0" smtClean="0"/>
              <a:t>που απευθύνεται στον </a:t>
            </a:r>
            <a:r>
              <a:rPr lang="en-US" dirty="0" smtClean="0"/>
              <a:t>Bob </a:t>
            </a:r>
            <a:r>
              <a:rPr lang="el-GR" dirty="0" smtClean="0"/>
              <a:t>και είναι κρυπτογραφημένο με το </a:t>
            </a:r>
            <a:r>
              <a:rPr lang="el-GR" b="1" dirty="0" smtClean="0"/>
              <a:t>ψεύτικο</a:t>
            </a:r>
            <a:r>
              <a:rPr lang="el-GR" dirty="0" smtClean="0"/>
              <a:t>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αποκρυπτογραφεί το μήνυμα, αφού έχει το μυστικό κλειδί.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Eve </a:t>
            </a:r>
            <a:r>
              <a:rPr lang="el-GR" dirty="0" smtClean="0"/>
              <a:t>κρυπτογραφεί το μήνυμα με το </a:t>
            </a:r>
            <a:r>
              <a:rPr lang="el-GR" b="1" dirty="0" smtClean="0"/>
              <a:t>πραγματικό</a:t>
            </a:r>
            <a:r>
              <a:rPr lang="el-GR" dirty="0" smtClean="0"/>
              <a:t> κλειδί του </a:t>
            </a:r>
            <a:r>
              <a:rPr lang="en-US" dirty="0" smtClean="0"/>
              <a:t>Bob </a:t>
            </a:r>
            <a:r>
              <a:rPr lang="el-GR" dirty="0" smtClean="0"/>
              <a:t>και το στέλνει στον πραγματικό </a:t>
            </a:r>
            <a:r>
              <a:rPr lang="en-US" dirty="0" smtClean="0"/>
              <a:t>Bob</a:t>
            </a:r>
            <a:r>
              <a:rPr lang="el-G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/>
              <a:t>Β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Bob’s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n-US" dirty="0"/>
              <a:t>Bob’s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B’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Eve’s </a:t>
            </a:r>
            <a:r>
              <a:rPr lang="en-US" dirty="0"/>
              <a:t>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</a:t>
            </a:r>
            <a:r>
              <a:rPr lang="el-GR" dirty="0" smtClean="0"/>
              <a:t>κλειδί</a:t>
            </a:r>
            <a:r>
              <a:rPr lang="en-US" dirty="0" smtClean="0"/>
              <a:t> </a:t>
            </a:r>
            <a:r>
              <a:rPr lang="el-GR" dirty="0" smtClean="0"/>
              <a:t>του </a:t>
            </a:r>
            <a:r>
              <a:rPr lang="el-GR" b="1" dirty="0" smtClean="0"/>
              <a:t>ψεύτικου</a:t>
            </a:r>
            <a:r>
              <a:rPr lang="el-GR" dirty="0" smtClean="0"/>
              <a:t> </a:t>
            </a:r>
            <a:r>
              <a:rPr lang="en-US" dirty="0" smtClean="0"/>
              <a:t>Bob</a:t>
            </a:r>
            <a:endParaRPr lang="en-US" dirty="0"/>
          </a:p>
          <a:p>
            <a:r>
              <a:rPr lang="en-US" dirty="0" err="1" smtClean="0"/>
              <a:t>B’</a:t>
            </a:r>
            <a:r>
              <a:rPr lang="en-US" baseline="-25000" dirty="0" err="1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Eve’s </a:t>
            </a:r>
            <a:r>
              <a:rPr lang="en-US" dirty="0"/>
              <a:t>public – </a:t>
            </a:r>
            <a:r>
              <a:rPr lang="el-GR" dirty="0"/>
              <a:t>δημόσιο </a:t>
            </a:r>
            <a:r>
              <a:rPr lang="el-GR" dirty="0" smtClean="0"/>
              <a:t>κλειδί του </a:t>
            </a:r>
            <a:r>
              <a:rPr lang="el-GR" b="1" dirty="0" smtClean="0"/>
              <a:t>ψεύτικου</a:t>
            </a:r>
            <a:r>
              <a:rPr lang="el-GR" dirty="0" smtClean="0"/>
              <a:t> </a:t>
            </a:r>
            <a:r>
              <a:rPr lang="en-US" dirty="0" smtClean="0"/>
              <a:t>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444172" y="2341765"/>
            <a:ext cx="4584212" cy="20204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09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718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89601" y="2060848"/>
            <a:ext cx="0" cy="329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84539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99846" y="4938744"/>
            <a:ext cx="26725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854" y="2619477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8392" y="2021807"/>
            <a:ext cx="4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c’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B’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7435824" y="3908896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563888" y="2424058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99660" y="2546408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52894" y="3717032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41900" y="3820398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491942" y="4323402"/>
            <a:ext cx="0" cy="329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23311" y="4305748"/>
            <a:ext cx="41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30" idx="0"/>
          </p:cNvCxnSpPr>
          <p:nvPr/>
        </p:nvCxnSpPr>
        <p:spPr>
          <a:xfrm>
            <a:off x="4487917" y="3016229"/>
            <a:ext cx="0" cy="700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95890" y="298931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662" y="3573016"/>
            <a:ext cx="944971" cy="714353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478530" y="4005064"/>
            <a:ext cx="3770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81413" y="3820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5825217" y="25811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B’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15" y="2390582"/>
            <a:ext cx="888474" cy="888474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>
            <a:off x="5499846" y="2765766"/>
            <a:ext cx="3770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Πώς αμυνόμαστε;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Επιβεβαιώνουμε την ταυτότητα του κατόχου ενός κλειδιού</a:t>
            </a:r>
          </a:p>
          <a:p>
            <a:pPr lvl="1"/>
            <a:r>
              <a:rPr lang="el-GR" dirty="0" smtClean="0"/>
              <a:t>Άμεσα</a:t>
            </a:r>
          </a:p>
          <a:p>
            <a:pPr lvl="1"/>
            <a:r>
              <a:rPr lang="el-GR" dirty="0" smtClean="0"/>
              <a:t>Έμμεσα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6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 μιλάμε γενικά για «ασφαλή» ή «ανασφαλή» συστήματα</a:t>
            </a:r>
          </a:p>
          <a:p>
            <a:r>
              <a:rPr lang="el-GR" dirty="0" smtClean="0"/>
              <a:t>Ορίζουμε τι είδους ασφάλεια θέλουμε</a:t>
            </a:r>
          </a:p>
          <a:p>
            <a:r>
              <a:rPr lang="el-GR" dirty="0" smtClean="0"/>
              <a:t>Δε γίνεται ένα σύστημα να είναι απόλυτα «ασφαλές»</a:t>
            </a:r>
          </a:p>
          <a:p>
            <a:r>
              <a:rPr lang="el-GR" dirty="0" smtClean="0"/>
              <a:t>Ποιος είναι ο εχθρός μας;</a:t>
            </a:r>
          </a:p>
          <a:p>
            <a:pPr lvl="1"/>
            <a:r>
              <a:rPr lang="el-GR" dirty="0" smtClean="0"/>
              <a:t>Ένας φίλος που μας κάνει πλάκα;</a:t>
            </a:r>
          </a:p>
          <a:p>
            <a:pPr lvl="1"/>
            <a:r>
              <a:rPr lang="el-GR" dirty="0" smtClean="0"/>
              <a:t>Ένας πρώην σύζυγος;</a:t>
            </a:r>
          </a:p>
          <a:p>
            <a:pPr lvl="1"/>
            <a:r>
              <a:rPr lang="el-GR" dirty="0" smtClean="0"/>
              <a:t>Ένας εταιρικός κατάσκοπος;</a:t>
            </a:r>
          </a:p>
          <a:p>
            <a:pPr lvl="1"/>
            <a:r>
              <a:rPr lang="el-GR" dirty="0" smtClean="0"/>
              <a:t>Μία κυβέρνηση;</a:t>
            </a:r>
          </a:p>
          <a:p>
            <a:pPr lvl="1"/>
            <a:r>
              <a:rPr lang="el-GR" dirty="0" smtClean="0"/>
              <a:t>Οι μυστικές υπηρεσίες;</a:t>
            </a:r>
          </a:p>
          <a:p>
            <a:r>
              <a:rPr lang="el-GR" dirty="0" smtClean="0"/>
              <a:t>Πόσα χρήματα μπορεί να ξοδέψει ο εχθρός μας;</a:t>
            </a:r>
          </a:p>
          <a:p>
            <a:r>
              <a:rPr lang="el-GR" dirty="0" smtClean="0"/>
              <a:t>Πόσο χρόνο μπορεί να ξοδέψει ο εχθρός μας;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5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Από κοντά συνάντηση με το άτομο που επιβεβαιώνουμε</a:t>
            </a:r>
          </a:p>
          <a:p>
            <a:r>
              <a:rPr lang="el-GR" b="1" dirty="0" smtClean="0"/>
              <a:t>Μόνο με άτομα που ήδη γνωρίζουμε</a:t>
            </a:r>
          </a:p>
          <a:p>
            <a:r>
              <a:rPr lang="el-GR" dirty="0" smtClean="0"/>
              <a:t>Επιβεβαιώνουμε ότι το </a:t>
            </a:r>
            <a:r>
              <a:rPr lang="el-GR" b="1" dirty="0" smtClean="0"/>
              <a:t>όνομά</a:t>
            </a:r>
            <a:r>
              <a:rPr lang="el-GR" dirty="0" smtClean="0"/>
              <a:t> τους στο κλειδί είναι πραγματικό</a:t>
            </a:r>
          </a:p>
          <a:p>
            <a:r>
              <a:rPr lang="el-GR" dirty="0" smtClean="0"/>
              <a:t>Επιβεβαιώνουμε ότι τους ανήκει η διεύθυνση </a:t>
            </a:r>
            <a:r>
              <a:rPr lang="en-US" b="1" dirty="0" smtClean="0"/>
              <a:t>e-mail</a:t>
            </a:r>
            <a:r>
              <a:rPr lang="en-US" dirty="0" smtClean="0"/>
              <a:t> </a:t>
            </a:r>
            <a:r>
              <a:rPr lang="el-GR" dirty="0" smtClean="0"/>
              <a:t>του κλειδιού τους</a:t>
            </a:r>
          </a:p>
          <a:p>
            <a:r>
              <a:rPr lang="el-GR" dirty="0" smtClean="0"/>
              <a:t>Επιβεβαιώνουμε ότι το </a:t>
            </a:r>
            <a:r>
              <a:rPr lang="el-GR" b="1" dirty="0" smtClean="0"/>
              <a:t>πλήρες</a:t>
            </a:r>
            <a:r>
              <a:rPr lang="el-GR" dirty="0" smtClean="0"/>
              <a:t> </a:t>
            </a:r>
            <a:r>
              <a:rPr lang="el-GR" b="1" dirty="0" smtClean="0"/>
              <a:t>αποτύπωμα</a:t>
            </a:r>
            <a:r>
              <a:rPr lang="el-GR" dirty="0" smtClean="0"/>
              <a:t> του κλειδιού τους στον υπολογιστή τους είναι αυτό που υπογράφουμε</a:t>
            </a:r>
          </a:p>
        </p:txBody>
      </p:sp>
    </p:spTree>
    <p:extLst>
      <p:ext uri="{BB962C8B-B14F-4D97-AF65-F5344CB8AC3E}">
        <p14:creationId xmlns:p14="http://schemas.microsoft.com/office/powerpoint/2010/main" val="177719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να δηλώσουμε ότι επιβεβαιώσαμε άμεσα, </a:t>
            </a:r>
            <a:r>
              <a:rPr lang="el-GR" b="1" dirty="0" smtClean="0"/>
              <a:t>υπογράφουμε ψηφιακά </a:t>
            </a:r>
            <a:r>
              <a:rPr lang="el-GR" dirty="0" smtClean="0"/>
              <a:t>το δημόσιο κλειδί που επιβεβαιώσαμε.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9" y="3140968"/>
            <a:ext cx="7794861" cy="576064"/>
          </a:xfrm>
        </p:spPr>
      </p:pic>
    </p:spTree>
    <p:extLst>
      <p:ext uri="{BB962C8B-B14F-4D97-AF65-F5344CB8AC3E}">
        <p14:creationId xmlns:p14="http://schemas.microsoft.com/office/powerpoint/2010/main" val="290875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1" y="1772816"/>
            <a:ext cx="8711258" cy="33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7" y="1268760"/>
            <a:ext cx="8864266" cy="39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8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Δημοσιεύουμε</a:t>
            </a:r>
            <a:r>
              <a:rPr lang="el-GR" dirty="0" smtClean="0"/>
              <a:t> την ψηφιακή υπογραφή μας πάνω στο δημόσιο κλειδί που επιβεβαιώσαμε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8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" y="3140968"/>
            <a:ext cx="8614470" cy="583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5776" y="3645024"/>
            <a:ext cx="504056" cy="4320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4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Έμμεση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Επιβεβαιώνουμε ότι κάποιος που εμπιστευόμαστε έχει υπογράψει το δημόσιο κλειδί</a:t>
            </a:r>
          </a:p>
          <a:p>
            <a:r>
              <a:rPr lang="el-GR" dirty="0" smtClean="0"/>
              <a:t>Έχουμε την εγγύηση ότι έχει επιβεβαιώσει την ταυτότητα</a:t>
            </a:r>
            <a:endParaRPr lang="en-US" dirty="0" smtClean="0"/>
          </a:p>
          <a:p>
            <a:r>
              <a:rPr lang="el-GR" dirty="0" smtClean="0"/>
              <a:t>Μπορούμε να δούμε υπογραφές στον</a:t>
            </a:r>
            <a:r>
              <a:rPr lang="en-US" dirty="0"/>
              <a:t> </a:t>
            </a:r>
            <a:r>
              <a:rPr lang="en-US" dirty="0" err="1" smtClean="0"/>
              <a:t>keyserver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81288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49800"/>
            <a:ext cx="9001000" cy="18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Έμμεση επιβεβαίωση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Δεν εμπιστευόμαστε τον </a:t>
            </a:r>
            <a:r>
              <a:rPr lang="en-US" dirty="0" err="1" smtClean="0"/>
              <a:t>keyserver</a:t>
            </a:r>
            <a:endParaRPr lang="en-US" dirty="0" smtClean="0"/>
          </a:p>
          <a:p>
            <a:r>
              <a:rPr lang="el-GR" dirty="0" smtClean="0"/>
              <a:t>Γι’αυτό επιβεβαιώνουμε και τις υπογραφές τοπικά</a:t>
            </a:r>
            <a:endParaRPr lang="en-US" dirty="0" smtClean="0"/>
          </a:p>
          <a:p>
            <a:r>
              <a:rPr lang="el-GR" dirty="0" smtClean="0"/>
              <a:t>Κατεβάζουμε το κλειδί που υπογράφεται με </a:t>
            </a:r>
            <a:r>
              <a:rPr lang="en-US" dirty="0" smtClean="0"/>
              <a:t>--</a:t>
            </a:r>
            <a:r>
              <a:rPr lang="en-US" dirty="0" err="1" smtClean="0"/>
              <a:t>recv</a:t>
            </a:r>
            <a:r>
              <a:rPr lang="en-US" dirty="0" smtClean="0"/>
              <a:t>-keys</a:t>
            </a:r>
          </a:p>
          <a:p>
            <a:r>
              <a:rPr lang="el-GR" dirty="0" smtClean="0"/>
              <a:t>Κατεβάζουμε το κλειδί που υπογράφει με --</a:t>
            </a:r>
            <a:r>
              <a:rPr lang="en-US" dirty="0" err="1" smtClean="0"/>
              <a:t>recv</a:t>
            </a:r>
            <a:r>
              <a:rPr lang="en-US" dirty="0" smtClean="0"/>
              <a:t>-keys</a:t>
            </a:r>
          </a:p>
          <a:p>
            <a:r>
              <a:rPr lang="el-GR" dirty="0" smtClean="0"/>
              <a:t>Βλέπουμε την υπογραφή με: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--list-sigs </a:t>
            </a:r>
            <a:r>
              <a:rPr lang="en-US" dirty="0"/>
              <a:t>AFB046C7</a:t>
            </a:r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385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Αναρωτηθείτε</a:t>
            </a:r>
            <a:endParaRPr lang="en-US" dirty="0" smtClean="0"/>
          </a:p>
          <a:p>
            <a:r>
              <a:rPr lang="el-GR" dirty="0" smtClean="0"/>
              <a:t>Για να «χακάρει» κάποιος ένα </a:t>
            </a:r>
            <a:r>
              <a:rPr lang="en-US" dirty="0" smtClean="0"/>
              <a:t>website</a:t>
            </a:r>
            <a:endParaRPr lang="el-GR" dirty="0" smtClean="0"/>
          </a:p>
          <a:p>
            <a:pPr lvl="1"/>
            <a:r>
              <a:rPr lang="el-GR" dirty="0" smtClean="0"/>
              <a:t>Είναι πιο φθηνό να «σπάσει» ένα κρυπτογραφικό κλειδί;</a:t>
            </a:r>
          </a:p>
          <a:p>
            <a:pPr lvl="1"/>
            <a:r>
              <a:rPr lang="el-GR" dirty="0" smtClean="0"/>
              <a:t>...ή να «λαδώσει» ένα προγραμματιστή;</a:t>
            </a:r>
          </a:p>
          <a:p>
            <a:r>
              <a:rPr lang="el-GR" dirty="0" smtClean="0"/>
              <a:t>Για να κλέψει κάποιοες δεδομένα από τον υπολογιστή σου</a:t>
            </a:r>
          </a:p>
          <a:p>
            <a:pPr lvl="1"/>
            <a:r>
              <a:rPr lang="el-GR" dirty="0" smtClean="0"/>
              <a:t>Είναι πιο φθηνό να φτιάξει και να σε μολύνει με έναν ιό;</a:t>
            </a:r>
          </a:p>
          <a:p>
            <a:pPr lvl="1"/>
            <a:r>
              <a:rPr lang="el-GR" dirty="0" smtClean="0"/>
              <a:t>...ή να τον χρησιμοποιήσει όταν τον ξεχάσεις ξεκλείδωτο;</a:t>
            </a:r>
          </a:p>
          <a:p>
            <a:r>
              <a:rPr lang="el-GR" dirty="0" smtClean="0"/>
              <a:t>Για να διαβάσει κάποιος τα κρυπτογραφημένα μηνύματά σου</a:t>
            </a:r>
          </a:p>
          <a:p>
            <a:pPr lvl="1"/>
            <a:r>
              <a:rPr lang="el-GR" dirty="0" smtClean="0"/>
              <a:t>Είναι πιο εύκολο να παραβιάσει την κρυπτογραφία;</a:t>
            </a:r>
          </a:p>
          <a:p>
            <a:pPr lvl="1"/>
            <a:r>
              <a:rPr lang="el-GR" dirty="0" smtClean="0"/>
              <a:t>...ή να αλλάξει το πληκτρολόγιό σου σε ένα κατασκοπικό;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0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8765103" cy="50448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63703" y="2386533"/>
            <a:ext cx="550490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40352" y="2818581"/>
            <a:ext cx="64967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79444" y="3488959"/>
            <a:ext cx="24191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Κλειδί που υπογράφει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755422" y="1340768"/>
            <a:ext cx="4501459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52074" y="764704"/>
            <a:ext cx="328160" cy="576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0112" y="307881"/>
            <a:ext cx="264027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Κλειδί που υπογράφεται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Thunderbird + </a:t>
            </a:r>
            <a:r>
              <a:rPr lang="en-US" dirty="0" err="1" smtClean="0"/>
              <a:t>Enigmail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Κρυπτογράφηση </a:t>
            </a:r>
            <a:r>
              <a:rPr lang="en-US" dirty="0" smtClean="0"/>
              <a:t>/ </a:t>
            </a:r>
            <a:r>
              <a:rPr lang="el-GR" dirty="0" smtClean="0"/>
              <a:t>αποκρυπτογράφηση </a:t>
            </a:r>
            <a:r>
              <a:rPr lang="en-US" dirty="0" smtClean="0"/>
              <a:t>e-mail</a:t>
            </a:r>
          </a:p>
          <a:p>
            <a:r>
              <a:rPr lang="el-GR" dirty="0" smtClean="0"/>
              <a:t>Ψηφιακές υπογραφές / επιβεβαίωση υπογραφών </a:t>
            </a:r>
            <a:r>
              <a:rPr lang="en-US" dirty="0" smtClean="0"/>
              <a:t>e-mail</a:t>
            </a:r>
          </a:p>
          <a:p>
            <a:r>
              <a:rPr lang="el-GR" dirty="0" smtClean="0"/>
              <a:t>Δεν χρειάζεται να μπλέκουμε με κονσόλα!</a:t>
            </a:r>
          </a:p>
          <a:p>
            <a:r>
              <a:rPr lang="el-GR" dirty="0" smtClean="0"/>
              <a:t>Αυτόματη κρυπτογράφηση, αποκρυπτογράφηση, και υπογραφές</a:t>
            </a:r>
            <a:endParaRPr lang="en-US" dirty="0" smtClean="0"/>
          </a:p>
          <a:p>
            <a:r>
              <a:rPr lang="el-GR" dirty="0" smtClean="0"/>
              <a:t>Το θέμα δεν κρυπτογραφείται και δεν υπογράφεται!</a:t>
            </a:r>
          </a:p>
          <a:p>
            <a:r>
              <a:rPr lang="el-GR" dirty="0" smtClean="0"/>
              <a:t>Το σώμα του </a:t>
            </a:r>
            <a:r>
              <a:rPr lang="en-US" dirty="0" smtClean="0"/>
              <a:t>e-mail </a:t>
            </a:r>
            <a:r>
              <a:rPr lang="el-GR" dirty="0" smtClean="0"/>
              <a:t>κρυπτογραφείται και υπογράφεται.</a:t>
            </a:r>
            <a:endParaRPr lang="en-US" dirty="0" smtClean="0"/>
          </a:p>
          <a:p>
            <a:r>
              <a:rPr lang="el-GR" dirty="0" smtClean="0"/>
              <a:t>Χρησιμοποιεί τα κλειδιά του </a:t>
            </a:r>
            <a:r>
              <a:rPr lang="en-US" dirty="0" err="1" smtClean="0"/>
              <a:t>gpg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2" y="2924944"/>
            <a:ext cx="8980237" cy="345638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88167" y="3573016"/>
            <a:ext cx="3240360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63560" y="3832060"/>
            <a:ext cx="64967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92422" y="4489067"/>
            <a:ext cx="29529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κρυπτογραφώ για το κλειδί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16158" y="3212976"/>
            <a:ext cx="4501459" cy="36004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012810" y="2636912"/>
            <a:ext cx="328160" cy="57606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59560" y="2180089"/>
            <a:ext cx="3202864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Κλείδί με το οποίο υπογράφω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27380" y="487323"/>
            <a:ext cx="8229600" cy="990600"/>
          </a:xfrm>
        </p:spPr>
        <p:txBody>
          <a:bodyPr/>
          <a:lstStyle/>
          <a:p>
            <a:r>
              <a:rPr lang="el-GR" dirty="0" smtClean="0"/>
              <a:t>Αποστολή </a:t>
            </a:r>
            <a:r>
              <a:rPr lang="en-US" dirty="0" smtClean="0"/>
              <a:t>e-mail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3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Λήψη </a:t>
            </a:r>
            <a:r>
              <a:rPr lang="en-US" dirty="0" smtClean="0"/>
              <a:t>e-mail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44" y="2132856"/>
            <a:ext cx="18203364" cy="33123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31640" y="3284984"/>
            <a:ext cx="3240360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5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βλέπει η </a:t>
            </a:r>
            <a:r>
              <a:rPr lang="en-US" dirty="0" smtClean="0"/>
              <a:t>Google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6912768" cy="50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Έννοιες στην κρυπτογραφία</a:t>
            </a:r>
          </a:p>
          <a:p>
            <a:r>
              <a:rPr lang="el-GR" dirty="0"/>
              <a:t>Έννοιες στην ασύμμετρη κρυπτογραφία</a:t>
            </a:r>
            <a:endParaRPr lang="en-US" dirty="0"/>
          </a:p>
          <a:p>
            <a:r>
              <a:rPr lang="el-GR" dirty="0"/>
              <a:t>GPG</a:t>
            </a:r>
            <a:endParaRPr lang="en-US" dirty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 dirty="0"/>
              <a:t>Κρυπτογραφημένο </a:t>
            </a:r>
            <a:r>
              <a:rPr lang="el-GR" dirty="0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r>
              <a:rPr lang="el-GR" dirty="0" smtClean="0"/>
              <a:t>Συγχαρητήρια!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5266928" cy="4752528"/>
          </a:xfrm>
        </p:spPr>
        <p:txBody>
          <a:bodyPr>
            <a:normAutofit/>
          </a:bodyPr>
          <a:lstStyle/>
          <a:p>
            <a:r>
              <a:rPr lang="el-GR" dirty="0" smtClean="0"/>
              <a:t>Μπορείτε να επικοινωνείτε με ασφάλεια!</a:t>
            </a:r>
            <a:endParaRPr lang="en-US" dirty="0" smtClean="0"/>
          </a:p>
        </p:txBody>
      </p:sp>
      <p:pic>
        <p:nvPicPr>
          <p:cNvPr id="9218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Την επόμενη φορά...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Ασφάλεια δικτύων</a:t>
            </a:r>
            <a:endParaRPr lang="en-US" dirty="0" smtClean="0"/>
          </a:p>
          <a:p>
            <a:r>
              <a:rPr lang="en-US" dirty="0" smtClean="0"/>
              <a:t>HTTPS, PKI, ARP, HSTS</a:t>
            </a:r>
            <a:endParaRPr lang="el-GR" dirty="0" smtClean="0"/>
          </a:p>
          <a:p>
            <a:r>
              <a:rPr lang="el-GR" dirty="0" smtClean="0"/>
              <a:t>Μία προχωρημένη επίθεση: </a:t>
            </a:r>
            <a:r>
              <a:rPr lang="en-US" dirty="0" smtClean="0"/>
              <a:t>BREACH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814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4961</TotalTime>
  <Words>2572</Words>
  <Application>Microsoft Office PowerPoint</Application>
  <PresentationFormat>On-screen Show (4:3)</PresentationFormat>
  <Paragraphs>533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Wingdings</vt:lpstr>
      <vt:lpstr>xkcd</vt:lpstr>
      <vt:lpstr>Clarity</vt:lpstr>
      <vt:lpstr>GPG &amp; κρυπτογραφια</vt:lpstr>
      <vt:lpstr>Στόχος της ώρας</vt:lpstr>
      <vt:lpstr>Όσο ξεκινάμε...</vt:lpstr>
      <vt:lpstr>Συμμετρική κρυπτογραφία</vt:lpstr>
      <vt:lpstr>PowerPoint Presentation</vt:lpstr>
      <vt:lpstr>PowerPoint Presentation</vt:lpstr>
      <vt:lpstr>PowerPoint Presentation</vt:lpstr>
      <vt:lpstr>Threat models</vt:lpstr>
      <vt:lpstr>Thread models</vt:lpstr>
      <vt:lpstr>Συμμετρική κρυπτογραφία</vt:lpstr>
      <vt:lpstr>Προβλήματα συμμετρικής κρυπτογραφίας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PowerPoint Presentation</vt:lpstr>
      <vt:lpstr>Από την θεωρία στην πράξη</vt:lpstr>
      <vt:lpstr>PowerPoint Presentation</vt:lpstr>
      <vt:lpstr>Δημιουργία κλειδιού</vt:lpstr>
      <vt:lpstr>Passphrase</vt:lpstr>
      <vt:lpstr>PowerPoint Presentation</vt:lpstr>
      <vt:lpstr>Τύπος κλειδιών</vt:lpstr>
      <vt:lpstr>PowerPoint Presentation</vt:lpstr>
      <vt:lpstr>PowerPoint Presentation</vt:lpstr>
      <vt:lpstr>Ημερομηνία λήξης κλειδιού</vt:lpstr>
      <vt:lpstr>PowerPoint Presentation</vt:lpstr>
      <vt:lpstr>Προσωπικές πληροφορίες</vt:lpstr>
      <vt:lpstr>PowerPoint Presentation</vt:lpstr>
      <vt:lpstr>PowerPoint Presentation</vt:lpstr>
      <vt:lpstr>PowerPoint Presentation</vt:lpstr>
      <vt:lpstr>Πληροφορίες κλειδιών</vt:lpstr>
      <vt:lpstr>Προβολή κλειδιών</vt:lpstr>
      <vt:lpstr>PowerPoint Presentation</vt:lpstr>
      <vt:lpstr>PowerPoint Presentation</vt:lpstr>
      <vt:lpstr>PowerPoint Presentation</vt:lpstr>
      <vt:lpstr>Ξεκλείδωτοι υπολογιστές;</vt:lpstr>
      <vt:lpstr>PowerPoint Presentation</vt:lpstr>
      <vt:lpstr>PowerPoint Presentation</vt:lpstr>
      <vt:lpstr>Λουλούδια...</vt:lpstr>
      <vt:lpstr>Όσο συνεχίζουμε...</vt:lpstr>
      <vt:lpstr>Key server</vt:lpstr>
      <vt:lpstr>Δημοσίευση κλειδιού</vt:lpstr>
      <vt:lpstr>Λήψη κλειδιού</vt:lpstr>
      <vt:lpstr>PowerPoint Presentation</vt:lpstr>
      <vt:lpstr>Προβολή κλειδιών</vt:lpstr>
      <vt:lpstr>PowerPoint Presentation</vt:lpstr>
      <vt:lpstr>PowerPoint Presentation</vt:lpstr>
      <vt:lpstr>Κρυπτογράφηση μηνύματος</vt:lpstr>
      <vt:lpstr>Κρυπτογραφημένο μήνυμα</vt:lpstr>
      <vt:lpstr>Κρυπτογράφηση μηνύματος</vt:lpstr>
      <vt:lpstr>Αποκρυπτογράφηση μηνύματος</vt:lpstr>
      <vt:lpstr>Quiz</vt:lpstr>
      <vt:lpstr>Quiz</vt:lpstr>
      <vt:lpstr>PowerPoint Presentation</vt:lpstr>
      <vt:lpstr>Ασύμμετρη κρυπτογραφία</vt:lpstr>
      <vt:lpstr>Quiz</vt:lpstr>
      <vt:lpstr>Ψηφιακές υπογραφές</vt:lpstr>
      <vt:lpstr>Ψηφιακές υπογραφές</vt:lpstr>
      <vt:lpstr>PowerPoint Presentation</vt:lpstr>
      <vt:lpstr>PowerPoint Presentation</vt:lpstr>
      <vt:lpstr>Ψηφιακές υπογραφές</vt:lpstr>
      <vt:lpstr>Operations security</vt:lpstr>
      <vt:lpstr>Δημιουργία ψηφιακής υπογραφής</vt:lpstr>
      <vt:lpstr>PowerPoint Presentation</vt:lpstr>
      <vt:lpstr>Υπογεγραμμένο μήνυμα</vt:lpstr>
      <vt:lpstr>Επιβεβαίωση υπογραφής</vt:lpstr>
      <vt:lpstr>Πρόβλημα</vt:lpstr>
      <vt:lpstr>Μία ερωτική ιστορία</vt:lpstr>
      <vt:lpstr>PowerPoint Presentation</vt:lpstr>
      <vt:lpstr>Μία ερωτική ιστορία</vt:lpstr>
      <vt:lpstr>Woman-in-the-middle</vt:lpstr>
      <vt:lpstr>Woman-in-the-middle</vt:lpstr>
      <vt:lpstr>PowerPoint Presentation</vt:lpstr>
      <vt:lpstr>PowerPoint Presentation</vt:lpstr>
      <vt:lpstr>Πώς αμυνόμαστε;</vt:lpstr>
      <vt:lpstr>Άμεση επιβεβαίωση</vt:lpstr>
      <vt:lpstr>Άμεση επιβεβαίωση</vt:lpstr>
      <vt:lpstr>PowerPoint Presentation</vt:lpstr>
      <vt:lpstr>PowerPoint Presentation</vt:lpstr>
      <vt:lpstr>PowerPoint Presentation</vt:lpstr>
      <vt:lpstr>Άμεση επιβεβαίωση</vt:lpstr>
      <vt:lpstr>PowerPoint Presentation</vt:lpstr>
      <vt:lpstr>Έμμεση επιβεβαίωση</vt:lpstr>
      <vt:lpstr>PowerPoint Presentation</vt:lpstr>
      <vt:lpstr>Έμμεση επιβεβαίωση</vt:lpstr>
      <vt:lpstr>PowerPoint Presentation</vt:lpstr>
      <vt:lpstr>Thunderbird + Enigmail</vt:lpstr>
      <vt:lpstr>Αποστολή e-mail</vt:lpstr>
      <vt:lpstr>Λήψη e-mail</vt:lpstr>
      <vt:lpstr>Τι βλέπει η Google</vt:lpstr>
      <vt:lpstr>Μάθαμε</vt:lpstr>
      <vt:lpstr>Συγχαρητήρια!</vt:lpstr>
      <vt:lpstr>Την επόμενη φορά...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227</cp:revision>
  <dcterms:created xsi:type="dcterms:W3CDTF">2010-08-21T11:02:20Z</dcterms:created>
  <dcterms:modified xsi:type="dcterms:W3CDTF">2014-02-14T15:42:12Z</dcterms:modified>
</cp:coreProperties>
</file>